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y="5143500" cx="9144000"/>
  <p:notesSz cx="6858000" cy="9144000"/>
  <p:embeddedFontLst>
    <p:embeddedFont>
      <p:font typeface="Proxima Nova"/>
      <p:regular r:id="rId20"/>
      <p:bold r:id="rId21"/>
      <p:italic r:id="rId22"/>
      <p:boldItalic r:id="rId23"/>
    </p:embeddedFont>
    <p:embeddedFont>
      <p:font typeface="Alfa Slab One"/>
      <p:regular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ProximaNova-regular.fntdata"/><Relationship Id="rId11" Type="http://schemas.openxmlformats.org/officeDocument/2006/relationships/slide" Target="slides/slide6.xml"/><Relationship Id="rId22" Type="http://schemas.openxmlformats.org/officeDocument/2006/relationships/font" Target="fonts/ProximaNova-italic.fntdata"/><Relationship Id="rId10" Type="http://schemas.openxmlformats.org/officeDocument/2006/relationships/slide" Target="slides/slide5.xml"/><Relationship Id="rId21" Type="http://schemas.openxmlformats.org/officeDocument/2006/relationships/font" Target="fonts/ProximaNova-bold.fntdata"/><Relationship Id="rId13" Type="http://schemas.openxmlformats.org/officeDocument/2006/relationships/slide" Target="slides/slide8.xml"/><Relationship Id="rId24" Type="http://schemas.openxmlformats.org/officeDocument/2006/relationships/font" Target="fonts/AlfaSlabOne-regular.fntdata"/><Relationship Id="rId12" Type="http://schemas.openxmlformats.org/officeDocument/2006/relationships/slide" Target="slides/slide7.xml"/><Relationship Id="rId23" Type="http://schemas.openxmlformats.org/officeDocument/2006/relationships/font" Target="fonts/ProximaNova-bold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19" Type="http://schemas.openxmlformats.org/officeDocument/2006/relationships/slide" Target="slides/slide14.xml"/><Relationship Id="rId6" Type="http://schemas.openxmlformats.org/officeDocument/2006/relationships/slide" Target="slides/slide1.xml"/><Relationship Id="rId18" Type="http://schemas.openxmlformats.org/officeDocument/2006/relationships/slide" Target="slides/slide13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1505598f9e7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1505598f9e7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505598f9e7_1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1505598f9e7_1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505598f9e7_1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1505598f9e7_1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1505598f9e7_1_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" name="Google Shape;127;g1505598f9e7_1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g14e1ff9bbdd_0_3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" name="Google Shape;133;g14e1ff9bbdd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14e1ff9bbdd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14e1ff9bbdd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14e1ff9bbdd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14e1ff9bbdd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14e1ff9bbdd_0_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14e1ff9bbdd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g1505598f9e7_0_25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9" name="Google Shape;79;g1505598f9e7_0_2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1505598f9e7_0_2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1505598f9e7_0_2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1505598f9e7_0_2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" name="Google Shape;91;g1505598f9e7_0_2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1505598f9e7_0_26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1505598f9e7_0_2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505598f9e7_1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1505598f9e7_1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4278300" y="2751163"/>
            <a:ext cx="587400" cy="0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595975"/>
            <a:ext cx="8520600" cy="195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3165823"/>
            <a:ext cx="8520600" cy="73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/>
          <p:nvPr>
            <p:ph hasCustomPrompt="1" type="title"/>
          </p:nvPr>
        </p:nvSpPr>
        <p:spPr>
          <a:xfrm>
            <a:off x="311700" y="1167925"/>
            <a:ext cx="8520600" cy="1980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8" name="Google Shape;48;p11"/>
          <p:cNvSpPr txBox="1"/>
          <p:nvPr>
            <p:ph idx="1" type="body"/>
          </p:nvPr>
        </p:nvSpPr>
        <p:spPr>
          <a:xfrm>
            <a:off x="311700" y="3224250"/>
            <a:ext cx="85206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311700" y="2480550"/>
            <a:ext cx="8114400" cy="2445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8" name="Google Shape;28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311700" y="6318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1" name="Google Shape;31;p7"/>
          <p:cNvSpPr txBox="1"/>
          <p:nvPr>
            <p:ph idx="1" type="body"/>
          </p:nvPr>
        </p:nvSpPr>
        <p:spPr>
          <a:xfrm>
            <a:off x="311700" y="1490875"/>
            <a:ext cx="2808000" cy="307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>
            <p:ph type="title"/>
          </p:nvPr>
        </p:nvSpPr>
        <p:spPr>
          <a:xfrm>
            <a:off x="490250" y="526350"/>
            <a:ext cx="5683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10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8" name="Google Shape;38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9" name="Google Shape;39;p9"/>
          <p:cNvSpPr txBox="1"/>
          <p:nvPr>
            <p:ph type="title"/>
          </p:nvPr>
        </p:nvSpPr>
        <p:spPr>
          <a:xfrm>
            <a:off x="265500" y="1375599"/>
            <a:ext cx="4045200" cy="1551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40" name="Google Shape;40;p9"/>
          <p:cNvSpPr txBox="1"/>
          <p:nvPr>
            <p:ph idx="1" type="subTitle"/>
          </p:nvPr>
        </p:nvSpPr>
        <p:spPr>
          <a:xfrm>
            <a:off x="265500" y="2981125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1" name="Google Shape;41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2" name="Google Shape;42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/>
          <p:nvPr>
            <p:ph idx="1" type="body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lfa Slab One"/>
              <a:buNone/>
              <a:defRPr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</a:lstStyle>
          <a:p/>
        </p:txBody>
      </p:sp>
      <p:sp>
        <p:nvSpPr>
          <p:cNvPr id="45" name="Google Shape;45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gameday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roxima Nova"/>
              <a:buChar char="●"/>
              <a:defRPr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○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■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●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○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■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●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○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■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hyperlink" Target="https://launchpad.37signals.com/bc3/3556253/signin" TargetMode="External"/><Relationship Id="rId4" Type="http://schemas.openxmlformats.org/officeDocument/2006/relationships/hyperlink" Target="mailto:servicedesk@wrlc.org" TargetMode="External"/><Relationship Id="rId5" Type="http://schemas.openxmlformats.org/officeDocument/2006/relationships/hyperlink" Target="https://servicedesk.wrlc.org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hyperlink" Target="mailto:metadata@list.wrlc.org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3"/>
          <p:cNvSpPr txBox="1"/>
          <p:nvPr>
            <p:ph type="ctrTitle"/>
          </p:nvPr>
        </p:nvSpPr>
        <p:spPr>
          <a:xfrm>
            <a:off x="311700" y="595975"/>
            <a:ext cx="8520600" cy="195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Using the Metadata Editor</a:t>
            </a:r>
            <a:endParaRPr/>
          </a:p>
        </p:txBody>
      </p:sp>
      <p:sp>
        <p:nvSpPr>
          <p:cNvPr id="57" name="Google Shape;57;p13"/>
          <p:cNvSpPr txBox="1"/>
          <p:nvPr>
            <p:ph idx="1" type="subTitle"/>
          </p:nvPr>
        </p:nvSpPr>
        <p:spPr>
          <a:xfrm>
            <a:off x="422700" y="2877204"/>
            <a:ext cx="8520600" cy="206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0000"/>
                </a:solidFill>
              </a:rPr>
              <a:t>Presented by Robert Bratton, Head of Cataloging &amp; Metadata, GW Law Library</a:t>
            </a:r>
            <a:endParaRPr sz="1800"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0000"/>
                </a:solidFill>
              </a:rPr>
              <a:t>Metadata in the WRLC / Alma | Session 3</a:t>
            </a:r>
            <a:endParaRPr sz="1800">
              <a:solidFill>
                <a:srgbClr val="000000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000000"/>
                </a:solidFill>
              </a:rPr>
              <a:t>Tuesday, November 1, 2022 | 2pm - 3pm</a:t>
            </a:r>
            <a:endParaRPr sz="180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58" name="Google Shape;58;p13"/>
          <p:cNvSpPr txBox="1"/>
          <p:nvPr/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000">
              <a:solidFill>
                <a:srgbClr val="FF5722"/>
              </a:solidFill>
              <a:latin typeface="Alfa Slab One"/>
              <a:ea typeface="Alfa Slab One"/>
              <a:cs typeface="Alfa Slab One"/>
              <a:sym typeface="Alfa Slab One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Alma normalization rules</a:t>
            </a:r>
            <a:endParaRPr/>
          </a:p>
        </p:txBody>
      </p:sp>
      <p:sp>
        <p:nvSpPr>
          <p:cNvPr id="112" name="Google Shape;112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Alma and Primo VE both have normalization rules, but they’re different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Alma normalization rules make changes to bib or holdings records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If-then logic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Can be run on a single bib or holdings record or on a set of either (zones come into play for NZ bibs)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Powerful… potentially dangerous: test, test, test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In Alma, rules c</a:t>
            </a:r>
            <a:r>
              <a:rPr lang="en"/>
              <a:t>an be private, shared, or community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50+ examples on Ex Libris’ site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ht</a:t>
            </a:r>
            <a:r>
              <a:rPr lang="en"/>
              <a:t>tps://developers.exlibrisgroup.com/blog/alma-normalization-rule-examples/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Alma normalization rules example 1</a:t>
            </a:r>
            <a:endParaRPr/>
          </a:p>
        </p:txBody>
      </p:sp>
      <p:sp>
        <p:nvSpPr>
          <p:cNvPr id="118" name="Google Shape;118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Example 1</a:t>
            </a:r>
            <a:r>
              <a:rPr lang="en"/>
              <a:t>: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rule "delete 856"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when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(TRUE)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then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removeField "856"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end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Alma normalization rules example 2</a:t>
            </a:r>
            <a:endParaRPr/>
          </a:p>
        </p:txBody>
      </p:sp>
      <p:sp>
        <p:nvSpPr>
          <p:cNvPr id="124" name="Google Shape;124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0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Example 2</a:t>
            </a:r>
            <a:r>
              <a:rPr lang="en"/>
              <a:t>: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rule "remove 856 when www.llmcdigital.org exists"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when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(exists "856.u.*www.llmcdigital.org*")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then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removeField "856" if (exists "856.u.*www.llmcdigital.org*")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end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Questions</a:t>
            </a:r>
            <a:endParaRPr/>
          </a:p>
        </p:txBody>
      </p:sp>
      <p:sp>
        <p:nvSpPr>
          <p:cNvPr id="130" name="Google Shape;130;p25"/>
          <p:cNvSpPr txBox="1"/>
          <p:nvPr>
            <p:ph idx="1" type="body"/>
          </p:nvPr>
        </p:nvSpPr>
        <p:spPr>
          <a:xfrm>
            <a:off x="311700" y="1246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WRLC Metadata Basecamp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 u="sng">
                <a:solidFill>
                  <a:schemeClr val="hlink"/>
                </a:solidFill>
                <a:hlinkClick r:id="rId3"/>
              </a:rPr>
              <a:t>https://launchpad.37signals.com/bc3/3556253/signin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Request access to Basecamp via the WRLC Service Desk (email </a:t>
            </a:r>
            <a:r>
              <a:rPr lang="en" u="sng">
                <a:solidFill>
                  <a:schemeClr val="accent5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servicedesk@wrlc.org</a:t>
            </a:r>
            <a:r>
              <a:rPr lang="en"/>
              <a:t> OR go to </a:t>
            </a:r>
            <a:r>
              <a:rPr lang="en" u="sng">
                <a:solidFill>
                  <a:schemeClr val="accent5"/>
                </a:solid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https://servicedesk.wrlc.org</a:t>
            </a:r>
            <a:r>
              <a:rPr lang="en"/>
              <a:t>)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b="1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On to the live demonstrations… (hopefully)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Alma Metadata Editor session overview</a:t>
            </a:r>
            <a:endParaRPr/>
          </a:p>
        </p:txBody>
      </p:sp>
      <p:sp>
        <p:nvSpPr>
          <p:cNvPr id="64" name="Google Shape;64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Slides and a live demonstration</a:t>
            </a:r>
            <a:endParaRPr/>
          </a:p>
          <a:p>
            <a:pPr indent="0" lvl="0" marL="45720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Searching external resources (OCLC)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Merging bibliographic records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Sharing an Institution Zone record with the Network Zone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Local and Global fields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Alma normalization rules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Alma Metadata Editor (MD Editor)</a:t>
            </a:r>
            <a:endParaRPr/>
          </a:p>
        </p:txBody>
      </p:sp>
      <p:sp>
        <p:nvSpPr>
          <p:cNvPr id="70" name="Google Shape;70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Create and edit bibliographic and holdings records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Share Institution Zone (IZ) records with the Network Zone (NZ) and you can de-link IZ and NZ records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Merge records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View past versions of a record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View related inventory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Create and edit normalization, indication, and merge rules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Alma Metadata Editor roles</a:t>
            </a:r>
            <a:endParaRPr/>
          </a:p>
        </p:txBody>
      </p:sp>
      <p:sp>
        <p:nvSpPr>
          <p:cNvPr id="76" name="Google Shape;76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Cataloger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Catalog Manager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Catalog Administrator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Other roles can edit holdings records </a:t>
            </a:r>
            <a:endParaRPr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Searching external resources</a:t>
            </a:r>
            <a:endParaRPr/>
          </a:p>
        </p:txBody>
      </p:sp>
      <p:sp>
        <p:nvSpPr>
          <p:cNvPr id="82" name="Google Shape;82;p1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Most WRLC libraries use Alma’s “Search and browse; Search resources” to search the OCLC Worldcat database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You can also search Library of Congress and British Library</a:t>
            </a: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Merging records for “Search resources”</a:t>
            </a:r>
            <a:endParaRPr/>
          </a:p>
        </p:txBody>
      </p:sp>
      <p:sp>
        <p:nvSpPr>
          <p:cNvPr id="88" name="Google Shape;88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 record exists in Alma, but it has been significantly enhanced in OCLC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From “Search resources” - use Copy-and-merge </a:t>
            </a:r>
            <a:r>
              <a:rPr b="1" lang="en"/>
              <a:t>not</a:t>
            </a:r>
            <a:r>
              <a:rPr lang="en"/>
              <a:t> Copy-and-Overlay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WRLC </a:t>
            </a:r>
            <a:r>
              <a:rPr lang="en"/>
              <a:t>libraries</a:t>
            </a:r>
            <a:r>
              <a:rPr lang="en"/>
              <a:t> use locally developed Alma merge rules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Merging two Alma bib records: Session Four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b="1" lang="en"/>
              <a:t>https://www.libraries.wrlc.org/content/metadata-guidelines-and-policies-working-alma-network-zone</a:t>
            </a:r>
            <a:endParaRPr b="1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Sharing an IZ bib with the Network Zone</a:t>
            </a:r>
            <a:endParaRPr/>
          </a:p>
        </p:txBody>
      </p:sp>
      <p:sp>
        <p:nvSpPr>
          <p:cNvPr id="94" name="Google Shape;94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Sharing allows other libraries to see who has a resource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Sharing allows consortial loans within WRLC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When you share with the NZ, you either create a new NZ bib or you link to an existing one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No</a:t>
            </a:r>
            <a:r>
              <a:rPr lang="en"/>
              <a:t> duplicates please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 monthly Analytics report identifies duplicate OCLC #s in the NZ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The report generates a spreadsheet that is automatically sent to: </a:t>
            </a:r>
            <a:r>
              <a:rPr b="1" lang="en" u="sng">
                <a:solidFill>
                  <a:schemeClr val="hlink"/>
                </a:solidFill>
                <a:hlinkClick r:id="rId3"/>
              </a:rPr>
              <a:t>metadata@list.wrlc.org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b="1" lang="en"/>
              <a:t>https://list.wrlc.org/cgi-bin/mailman/listinfo/metadata</a:t>
            </a:r>
            <a:endParaRPr b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Local/Global fields</a:t>
            </a:r>
            <a:endParaRPr/>
          </a:p>
        </p:txBody>
      </p:sp>
      <p:sp>
        <p:nvSpPr>
          <p:cNvPr id="100" name="Google Shape;100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Alma allows certain fields to be designated as local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Local - only your institution can see the field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Global - anyone in WRLC can see the field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Fields that can be designated as local: </a:t>
            </a:r>
            <a:r>
              <a:rPr lang="en"/>
              <a:t>09X, 59X, 69X, </a:t>
            </a:r>
            <a:r>
              <a:rPr lang="en"/>
              <a:t>77X, 78X, </a:t>
            </a:r>
            <a:r>
              <a:rPr lang="en"/>
              <a:t>and 9XX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Institution specific data can be in global fields in the NZ, but it must be clear to which institution it applies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Migrated records: the gift that keeps on giving</a:t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Local/Global fields examples	</a:t>
            </a:r>
            <a:endParaRPr/>
          </a:p>
        </p:txBody>
      </p:sp>
      <p:sp>
        <p:nvSpPr>
          <p:cNvPr id="106" name="Google Shape;106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1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Local examples</a:t>
            </a:r>
            <a:r>
              <a:rPr lang="en"/>
              <a:t>: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[Icon] 599  Sent to bindery 07/01/2022; Invoice: 14-2333DK. 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[Icon] 975  $$c Gift of: $$a Dr. Ari Kiev.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/>
              <a:t>Institution specific (local) data in global fields examples</a:t>
            </a:r>
            <a:r>
              <a:rPr lang="en"/>
              <a:t>: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561  $$3 Burns Law Library copy: $$a Ownership and custodial history: stamp on the title page: Chandler P. Anderson $$5 DGW-L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700 1 $$3 Burns Law Library copy: $$a Anderson, Chandler P., $$e former owner. $$5 DGW-L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Gameday">
  <a:themeElements>
    <a:clrScheme name="Gameday">
      <a:dk1>
        <a:srgbClr val="4285F4"/>
      </a:dk1>
      <a:lt1>
        <a:srgbClr val="FFFFFF"/>
      </a:lt1>
      <a:dk2>
        <a:srgbClr val="666666"/>
      </a:dk2>
      <a:lt2>
        <a:srgbClr val="D9D9D9"/>
      </a:lt2>
      <a:accent1>
        <a:srgbClr val="455A64"/>
      </a:accent1>
      <a:accent2>
        <a:srgbClr val="607D8B"/>
      </a:accent2>
      <a:accent3>
        <a:srgbClr val="FF5722"/>
      </a:accent3>
      <a:accent4>
        <a:srgbClr val="D84315"/>
      </a:accent4>
      <a:accent5>
        <a:srgbClr val="1C3AA9"/>
      </a:accent5>
      <a:accent6>
        <a:srgbClr val="FFAB40"/>
      </a:accent6>
      <a:hlink>
        <a:srgbClr val="1C3AA9"/>
      </a:hlink>
      <a:folHlink>
        <a:srgbClr val="1C3A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