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5.xml"/>
  <Override ContentType="application/vnd.openxmlformats-officedocument.presentationml.notesSlide+xml" PartName="/ppt/notesSlides/notesSlide19.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2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23.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Lst>
  <p:sldSz cy="5143500" cx="9144000"/>
  <p:notesSz cx="6858000" cy="9144000"/>
  <p:embeddedFontLst>
    <p:embeddedFont>
      <p:font typeface="Proxima Nova"/>
      <p:regular r:id="rId32"/>
      <p:bold r:id="rId33"/>
      <p:italic r:id="rId34"/>
      <p:boldItalic r:id="rId35"/>
    </p:embeddedFont>
    <p:embeddedFont>
      <p:font typeface="Alfa Slab One"/>
      <p:regular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slide" Target="slides/slide24.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11" Type="http://schemas.openxmlformats.org/officeDocument/2006/relationships/slide" Target="slides/slide6.xml"/><Relationship Id="rId33" Type="http://schemas.openxmlformats.org/officeDocument/2006/relationships/font" Target="fonts/ProximaNova-bold.fntdata"/><Relationship Id="rId10" Type="http://schemas.openxmlformats.org/officeDocument/2006/relationships/slide" Target="slides/slide5.xml"/><Relationship Id="rId32" Type="http://schemas.openxmlformats.org/officeDocument/2006/relationships/font" Target="fonts/ProximaNova-regular.fntdata"/><Relationship Id="rId13" Type="http://schemas.openxmlformats.org/officeDocument/2006/relationships/slide" Target="slides/slide8.xml"/><Relationship Id="rId35" Type="http://schemas.openxmlformats.org/officeDocument/2006/relationships/font" Target="fonts/ProximaNova-boldItalic.fntdata"/><Relationship Id="rId12" Type="http://schemas.openxmlformats.org/officeDocument/2006/relationships/slide" Target="slides/slide7.xml"/><Relationship Id="rId34" Type="http://schemas.openxmlformats.org/officeDocument/2006/relationships/font" Target="fonts/ProximaNova-italic.fntdata"/><Relationship Id="rId15" Type="http://schemas.openxmlformats.org/officeDocument/2006/relationships/slide" Target="slides/slide10.xml"/><Relationship Id="rId14" Type="http://schemas.openxmlformats.org/officeDocument/2006/relationships/slide" Target="slides/slide9.xml"/><Relationship Id="rId36" Type="http://schemas.openxmlformats.org/officeDocument/2006/relationships/font" Target="fonts/AlfaSlabOne-regular.fntdata"/><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4" name="Google Shape;5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Welcome to today’s session, let’s get started</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g170c293a333_0_28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1" name="Google Shape;141;g170c293a333_0_28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With that out of the way, let’s get down to the fun stuff! Customizing and searching.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170c293a333_0_3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170c293a333_0_3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is the Alma Dashboard. This is what you see when you log in. Yours will look different, because it’s totally customizable! For instance, I have quick links added, my navigation bar is customized, and I have no widgets added to my dashboard. Plus, every institution can customize the look of your IZ. GW has the “GW Libraries” Icon in the upper left corner, you will have something different if you’re not in the same IZ as me.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 don’t have any widgets here, because there’s no widget I use. But I do use the Quick Links Menu ALL THE TIME. So let’s start with talking about that.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170c293a333_0_3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4" name="Google Shape;164;g170c293a333_0_3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Quick links are like bookmarks in your browser. They are quite easy to add or remove, all you have to do is go to the navigation bar, find the action you want to favorite, hover over until you see the grey star, and then click it so it’s blue. If you want to remove a favorite, you click the blue star to make it grey.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170c293a333_0_3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170c293a333_0_3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One perk about adding in quick link favorites, is that you make Alma just a little less click intensive. When you favorite something, you automatically assign it a </a:t>
            </a:r>
            <a:r>
              <a:rPr lang="en"/>
              <a:t>keystroke</a:t>
            </a:r>
            <a:r>
              <a:rPr lang="en"/>
              <a:t> command. Which you can </a:t>
            </a:r>
            <a:r>
              <a:rPr lang="en"/>
              <a:t>customize a little by dragging the options around. You can even move the modules around in the navigation menu, so if you never use the Acquisitions module, you can move that icon down to the bottom.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g170c293a333_0_4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9" name="Google Shape;179;g170c293a333_0_4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One of the other customizations you can do to the Alma interface is to add widgets to your dashboard. You’ll get a few widgets automatically straight out of the box, but other widgets can be added into this menu. I’m not going to talk about how to add widgets, that will have to be another session in the future.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g170c293a333_0_4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6" name="Google Shape;186;g170c293a333_0_4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Once you add a widget, you can move it around. You don’t see my mouse dragging the “in transit report; but I can move it and swap them around.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g170c293a333_0_4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170c293a333_0_4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To remove a widget, click on the arrow, select remove and voila! Widget is removed from your dashboard. You’re not deleting it from the system, so you can always add it back in later.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8" name="Shape 198"/>
        <p:cNvGrpSpPr/>
        <p:nvPr/>
      </p:nvGrpSpPr>
      <p:grpSpPr>
        <a:xfrm>
          <a:off x="0" y="0"/>
          <a:ext cx="0" cy="0"/>
          <a:chOff x="0" y="0"/>
          <a:chExt cx="0" cy="0"/>
        </a:xfrm>
      </p:grpSpPr>
      <p:sp>
        <p:nvSpPr>
          <p:cNvPr id="199" name="Google Shape;199;g170c293a333_0_1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0" name="Google Shape;200;g170c293a333_0_1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Now that we’ve customized our Alma, let’s talk about some of the search functionalities.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g170c293a333_0_1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5" name="Google Shape;205;g170c293a333_0_1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Search Bar is also referred to as “The </a:t>
            </a:r>
            <a:r>
              <a:rPr lang="en"/>
              <a:t>persistent</a:t>
            </a:r>
            <a:r>
              <a:rPr lang="en"/>
              <a:t> menu”. It’s at the top of every page in Alma. NOTE! Though the search bar ALWAYS looks the same regardless of where you are; it’s sometimes scoped. What does that mean? If you’re searching physical holdings you won’t </a:t>
            </a:r>
            <a:r>
              <a:rPr lang="en"/>
              <a:t>always</a:t>
            </a:r>
            <a:r>
              <a:rPr lang="en"/>
              <a:t> have the same results as if you’re doing an all titles search.</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g170c293a333_0_2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2" name="Google Shape;222;g170c293a333_0_2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While some searches are based upon the roles you have--like if you don’t have acquisitions roles you won’t be able to search POs--these are the options everyone who has access to Alma can search. It’s all titles, physical </a:t>
            </a:r>
            <a:r>
              <a:rPr lang="en"/>
              <a:t>inventory, electronic inventory, digital inventory (even if you don’t have the digital module, you have these options), collections (which is different than electronic collections), and the authority file.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168114d2dfc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168114d2dfc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0"/>
              </a:spcAft>
              <a:buNone/>
            </a:pPr>
            <a:r>
              <a:rPr lang="en">
                <a:solidFill>
                  <a:schemeClr val="dk1"/>
                </a:solidFill>
              </a:rPr>
              <a:t>Each of these four sessions will be held via Zoom on Tuesdays from 2pm to 3pm for the next three weeks. The Zoom link is the same for all four sessions.</a:t>
            </a:r>
            <a:endParaRPr>
              <a:solidFill>
                <a:schemeClr val="dk1"/>
              </a:solidFill>
            </a:endParaRPr>
          </a:p>
          <a:p>
            <a:pPr indent="0" lvl="0" marL="0" rtl="0" algn="l">
              <a:lnSpc>
                <a:spcPct val="115000"/>
              </a:lnSpc>
              <a:spcBef>
                <a:spcPts val="1200"/>
              </a:spcBef>
              <a:spcAft>
                <a:spcPts val="0"/>
              </a:spcAft>
              <a:buNone/>
            </a:pPr>
            <a:r>
              <a:rPr lang="en">
                <a:solidFill>
                  <a:schemeClr val="dk1"/>
                </a:solidFill>
              </a:rPr>
              <a:t>Last week, which is recorded, was an overview of the WRLC and our agreements for working in a shared consortial catalog. </a:t>
            </a:r>
            <a:endParaRPr>
              <a:solidFill>
                <a:schemeClr val="dk1"/>
              </a:solidFill>
            </a:endParaRPr>
          </a:p>
          <a:p>
            <a:pPr indent="0" lvl="0" marL="0" rtl="0" algn="l">
              <a:lnSpc>
                <a:spcPct val="115000"/>
              </a:lnSpc>
              <a:spcBef>
                <a:spcPts val="1200"/>
              </a:spcBef>
              <a:spcAft>
                <a:spcPts val="0"/>
              </a:spcAft>
              <a:buNone/>
            </a:pPr>
            <a:r>
              <a:rPr lang="en">
                <a:solidFill>
                  <a:schemeClr val="dk1"/>
                </a:solidFill>
              </a:rPr>
              <a:t>Today I’ll be giving you an introduction to Alma</a:t>
            </a:r>
            <a:endParaRPr>
              <a:solidFill>
                <a:schemeClr val="dk1"/>
              </a:solidFill>
            </a:endParaRPr>
          </a:p>
          <a:p>
            <a:pPr indent="0" lvl="0" marL="0" rtl="0" algn="l">
              <a:lnSpc>
                <a:spcPct val="115000"/>
              </a:lnSpc>
              <a:spcBef>
                <a:spcPts val="1200"/>
              </a:spcBef>
              <a:spcAft>
                <a:spcPts val="0"/>
              </a:spcAft>
              <a:buNone/>
            </a:pPr>
            <a:r>
              <a:rPr lang="en">
                <a:solidFill>
                  <a:schemeClr val="dk1"/>
                </a:solidFill>
              </a:rPr>
              <a:t>Next week, November 1st, will be presented b Robert Bratton - he’ll present on the Alma Metadata Editor. The area in Alma where the metadata magic happens</a:t>
            </a:r>
            <a:endParaRPr>
              <a:solidFill>
                <a:schemeClr val="dk1"/>
              </a:solidFill>
            </a:endParaRPr>
          </a:p>
          <a:p>
            <a:pPr indent="0" lvl="0" marL="0" rtl="0" algn="l">
              <a:lnSpc>
                <a:spcPct val="115000"/>
              </a:lnSpc>
              <a:spcBef>
                <a:spcPts val="1200"/>
              </a:spcBef>
              <a:spcAft>
                <a:spcPts val="0"/>
              </a:spcAft>
              <a:buNone/>
            </a:pPr>
            <a:r>
              <a:rPr lang="en">
                <a:solidFill>
                  <a:schemeClr val="dk1"/>
                </a:solidFill>
              </a:rPr>
              <a:t>And most excitingly, on November 8th Matthew Bright will review some more advanced Metadata features of Alma</a:t>
            </a:r>
            <a:endParaRPr>
              <a:solidFill>
                <a:schemeClr val="dk1"/>
              </a:solidFill>
            </a:endParaRPr>
          </a:p>
          <a:p>
            <a:pPr indent="0" lvl="0" marL="0" rtl="0" algn="l">
              <a:lnSpc>
                <a:spcPct val="115000"/>
              </a:lnSpc>
              <a:spcBef>
                <a:spcPts val="1200"/>
              </a:spcBef>
              <a:spcAft>
                <a:spcPts val="0"/>
              </a:spcAft>
              <a:buNone/>
            </a:pPr>
            <a:r>
              <a:rPr lang="en">
                <a:solidFill>
                  <a:schemeClr val="dk1"/>
                </a:solidFill>
              </a:rPr>
              <a:t>If you haven’t noticed already, this session is being recorded - all four sessions will be recorded and posted on the WRLC Youtube channel. The links to the videos will be posted on the WRLC Intranet and on the Metadata Basecamp. </a:t>
            </a:r>
            <a:endParaRPr>
              <a:solidFill>
                <a:schemeClr val="dk1"/>
              </a:solidFill>
            </a:endParaRPr>
          </a:p>
          <a:p>
            <a:pPr indent="0" lvl="0" marL="0" rtl="0" algn="l">
              <a:lnSpc>
                <a:spcPct val="115000"/>
              </a:lnSpc>
              <a:spcBef>
                <a:spcPts val="1200"/>
              </a:spcBef>
              <a:spcAft>
                <a:spcPts val="1200"/>
              </a:spcAft>
              <a:buNone/>
            </a:pPr>
            <a:r>
              <a:rPr lang="en">
                <a:solidFill>
                  <a:schemeClr val="dk1"/>
                </a:solidFill>
              </a:rPr>
              <a:t>During the webinar, we ask that you mute yourself and keep yourself muted throughout. There will be a Q&amp;A section at the very end. Someone will be monitoring the chat today - we ask that you either type your question in the chat during or after the presentation, OR if you’d like to speak, raise your hand after the presentations and we will call on you to ask your question.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170c293a333_0_2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9" name="Google Shape;229;g170c293a333_0_2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Like Primo, we have the option to do either a simple basic search or a more advanced search that can have multiple facets and parameters. If you’ve added in local fields, you can only access those search fields through an advanced search. Advanced search also gives you the option to search for keywords or by phrase. Which the basic search supposedly does if you use quotations, but it’s been fairly hit or miss for me.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170c293a333_0_2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170c293a333_0_2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One great thing about searches, is that you can save your search. Matthew will talk more about this in session 4, so make sure you come back in two weeks!</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3" name="Shape 243"/>
        <p:cNvGrpSpPr/>
        <p:nvPr/>
      </p:nvGrpSpPr>
      <p:grpSpPr>
        <a:xfrm>
          <a:off x="0" y="0"/>
          <a:ext cx="0" cy="0"/>
          <a:chOff x="0" y="0"/>
          <a:chExt cx="0" cy="0"/>
        </a:xfrm>
      </p:grpSpPr>
      <p:sp>
        <p:nvSpPr>
          <p:cNvPr id="244" name="Google Shape;244;g170c293a333_0_3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5" name="Google Shape;245;g170c293a333_0_3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little bit about your results screen. You can see what zone you’re searching, because it’s the tab with the greyed out icon at the top, and you can use those tabs to switch </a:t>
            </a:r>
            <a:r>
              <a:rPr lang="en"/>
              <a:t>between</a:t>
            </a:r>
            <a:r>
              <a:rPr lang="en"/>
              <a:t> zones if you want.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For the records, you can see if it’s linked or not, what kind of inventory you’ve got, and if it’s available.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8" name="Shape 258"/>
        <p:cNvGrpSpPr/>
        <p:nvPr/>
      </p:nvGrpSpPr>
      <p:grpSpPr>
        <a:xfrm>
          <a:off x="0" y="0"/>
          <a:ext cx="0" cy="0"/>
          <a:chOff x="0" y="0"/>
          <a:chExt cx="0" cy="0"/>
        </a:xfrm>
      </p:grpSpPr>
      <p:sp>
        <p:nvSpPr>
          <p:cNvPr id="259" name="Google Shape;259;g170c293a333_0_37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0" name="Google Shape;260;g170c293a333_0_3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Here’s a different view, you can see record two is linked, but suppressed, there aren’t any physical holdings available (because it’s got a grey dot), and there’s always the search parameters up at the top of the results screen. Just in case you forget. If you had electronic or digital inventory, those would look just like the physical.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You can have multiple types of inventory associated with a bibliographic record. For instance, our archival material here at GW often has a physical inventory of a box and an electronic inventory for the finding aid.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170c293a333_0_4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170c293a333_0_4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When you’re searching in the NZ, you can also see who else in the consortia has inventory linked to the NZ record. If George Mason didn’t link their IZ record of this copy of Ms. Marvel to the NZ, you wouldn’t see that they had holdings here. You’d only be able to see it if you went to their instance of Primo and did a search.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170c293a333_0_3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9" name="Google Shape;289;g170c293a333_0_3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170c293a333_0_29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170c293a333_0_29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168114d2dfc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168114d2dfc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 little bit of an </a:t>
            </a:r>
            <a:r>
              <a:rPr lang="en"/>
              <a:t>overview of what I’m going to talk about today. First, we’ll start with the foundations of Alma. I’ll build a little on what Jackie discussed last week about the different zones. How to customize your Alma interface to work best for you. A little overview of searching in Alma. Time (and technology) permitting, I can give you live demonstrations of customizing and searching.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g170c293a333_0_1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 name="Google Shape;76;g170c293a333_0_1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Before we get into some of the more fun and interesting stuff in alma, first let’s cover some of the basics.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 name="Shape 79"/>
        <p:cNvGrpSpPr/>
        <p:nvPr/>
      </p:nvGrpSpPr>
      <p:grpSpPr>
        <a:xfrm>
          <a:off x="0" y="0"/>
          <a:ext cx="0" cy="0"/>
          <a:chOff x="0" y="0"/>
          <a:chExt cx="0" cy="0"/>
        </a:xfrm>
      </p:grpSpPr>
      <p:sp>
        <p:nvSpPr>
          <p:cNvPr id="80" name="Google Shape;80;g168114d2dfc_0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 name="Google Shape;81;g168114d2dfc_0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 Jackie mentioned last week, we use a consortial version of Alma with Primo VE. Alma is the </a:t>
            </a:r>
            <a:r>
              <a:rPr lang="en"/>
              <a:t>backend of the system, and is the staff side of the catalog. It handles the acquisitions, administrative side, cataloging, and so on. With Primo VE, as compared to what is called Primo Classic or Primo with Back Office, Alma handles a large portion of the customization for Primo. So, other than the technical modules in Alma, what else is in there? It’s the Alma Zones.</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168114d2dfc_0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168114d2dfc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Our consortial Alma has three different zones for records. First, there’s the Institution Zone, or the IZ. This is YOUR local instance of Alma. Your institution manages it, your local records live there, and your local notes live there. Only your institution can change anything there. There are 15 of these, plus the Shared Collection Facility (SCF) IZ. It is represented by the house icon in Alma.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Because we have a consortial Alma, that means we’ve got the special Network Zone, or NZ. This is where any record any WRLC member shares resides. Anyone within the WRLC who has access to their IZ can edit records in the NZ. It’s why Jackie went first about some of the shared policies and agreements of working in the NZ.It is represented by the networked computers icon in Alma.</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Community Zone, or CZ, is for electronic records and collections. This is sort of managed by everyone, but also no one. There aren’t really great policies governing what can or cannot go into the CZ. Whereas our NZ has robust and wonderful records, the CZ doesn’t. It is represented by the people icon in Alma.</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When the icons are blue, that means there is a link to a record in that zone.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 name="Shape 104"/>
        <p:cNvGrpSpPr/>
        <p:nvPr/>
      </p:nvGrpSpPr>
      <p:grpSpPr>
        <a:xfrm>
          <a:off x="0" y="0"/>
          <a:ext cx="0" cy="0"/>
          <a:chOff x="0" y="0"/>
          <a:chExt cx="0" cy="0"/>
        </a:xfrm>
      </p:grpSpPr>
      <p:sp>
        <p:nvSpPr>
          <p:cNvPr id="105" name="Google Shape;105;g170c293a333_0_3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6" name="Google Shape;106;g170c293a333_0_3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Linked records means that there is a relationship between a record in different zones. For example, The screenshots in the lower left corner are taken from GW’s IZ, showing that those records are linked to copies in the NZ or CZ. They will receive updates whenever someone edits the primary record in either the NZ or IZ.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When you’re searching in the NZ or CZ, you’ll see the house icon indicating that you have a linked copy in your IZ; and your record will get updated.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When there is no house, computer, or people icon; records are not linked out from whatever zone you’re searching in. The eye with a slash icon means the record is suppressed, but it has no bearing on if the record is linked or not.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g170c293a333_0_1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1" name="Google Shape;121;g170c293a333_0_1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 also want to mention Alma Analytics; what is been lovingly called the dark archive. Alma is sort of like the Iron Islands or House Greyjoy in Game of Thrones; “what is dead may never die”. Everything that is either currently active in Alma or has been deleted/withdrawn/whatever from Alma exists in the dark archive. It’s read only, so nothing you do will make </a:t>
            </a:r>
            <a:r>
              <a:rPr lang="en"/>
              <a:t>any changes in the live side of Alma. It updates nightly, so changes we make today in Alma, won’t reflect in analytics until tomorrow.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I mention this, because it’s important to know that you shouldn’t reuse barcodes.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168114d2dfc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1" name="Google Shape;131;g168114d2dfc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One other caution, is that what you can do in Alma is dependent on your role. Usually you discover if you do or do not have a role when you try to do something, and realize you can’t. If you don’t have the proper role, you can’t even see what roles you have. However, your system administrator can always create an analytics report for you and anyone can look up their own rules.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The customization and searches I’ll talk about today are things you can do regardless of whatever role you have in Alma, as long as you have access to Alma. Sometimes staff will only have patron roles in Alma, in which case, use Primo.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cxnSp>
        <p:nvCxnSpPr>
          <p:cNvPr id="10" name="Google Shape;10;p2"/>
          <p:cNvCxnSpPr/>
          <p:nvPr/>
        </p:nvCxnSpPr>
        <p:spPr>
          <a:xfrm>
            <a:off x="4278300" y="2751163"/>
            <a:ext cx="587400" cy="0"/>
          </a:xfrm>
          <a:prstGeom prst="straightConnector1">
            <a:avLst/>
          </a:prstGeom>
          <a:noFill/>
          <a:ln cap="flat" cmpd="sng" w="76200">
            <a:solidFill>
              <a:schemeClr val="dk1"/>
            </a:solidFill>
            <a:prstDash val="solid"/>
            <a:round/>
            <a:headEnd len="sm" w="sm" type="none"/>
            <a:tailEnd len="sm" w="sm" type="none"/>
          </a:ln>
        </p:spPr>
      </p:cxnSp>
      <p:sp>
        <p:nvSpPr>
          <p:cNvPr id="11" name="Google Shape;11;p2"/>
          <p:cNvSpPr txBox="1"/>
          <p:nvPr>
            <p:ph type="ctrTitle"/>
          </p:nvPr>
        </p:nvSpPr>
        <p:spPr>
          <a:xfrm>
            <a:off x="311700" y="595975"/>
            <a:ext cx="8520600" cy="1957800"/>
          </a:xfrm>
          <a:prstGeom prst="rect">
            <a:avLst/>
          </a:prstGeom>
        </p:spPr>
        <p:txBody>
          <a:bodyPr anchorCtr="0" anchor="b" bIns="91425" lIns="91425" spcFirstLastPara="1" rIns="91425" wrap="square" tIns="91425">
            <a:normAutofit/>
          </a:bodyPr>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p:txBody>
      </p:sp>
      <p:sp>
        <p:nvSpPr>
          <p:cNvPr id="12" name="Google Shape;12;p2"/>
          <p:cNvSpPr txBox="1"/>
          <p:nvPr>
            <p:ph idx="1" type="subTitle"/>
          </p:nvPr>
        </p:nvSpPr>
        <p:spPr>
          <a:xfrm>
            <a:off x="311700" y="3165823"/>
            <a:ext cx="8520600" cy="733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p:txBody>
      </p:sp>
      <p:sp>
        <p:nvSpPr>
          <p:cNvPr id="13" name="Google Shape;13;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6" name="Shape 46"/>
        <p:cNvGrpSpPr/>
        <p:nvPr/>
      </p:nvGrpSpPr>
      <p:grpSpPr>
        <a:xfrm>
          <a:off x="0" y="0"/>
          <a:ext cx="0" cy="0"/>
          <a:chOff x="0" y="0"/>
          <a:chExt cx="0" cy="0"/>
        </a:xfrm>
      </p:grpSpPr>
      <p:sp>
        <p:nvSpPr>
          <p:cNvPr id="47" name="Google Shape;47;p11"/>
          <p:cNvSpPr txBox="1"/>
          <p:nvPr>
            <p:ph hasCustomPrompt="1" type="title"/>
          </p:nvPr>
        </p:nvSpPr>
        <p:spPr>
          <a:xfrm>
            <a:off x="311700" y="1167925"/>
            <a:ext cx="8520600" cy="19800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dk1"/>
              </a:buClr>
              <a:buSzPts val="11000"/>
              <a:buNone/>
              <a:defRPr sz="11000">
                <a:solidFill>
                  <a:schemeClr val="dk1"/>
                </a:solidFill>
              </a:defRPr>
            </a:lvl1pPr>
            <a:lvl2pPr lvl="1" algn="ctr">
              <a:spcBef>
                <a:spcPts val="0"/>
              </a:spcBef>
              <a:spcAft>
                <a:spcPts val="0"/>
              </a:spcAft>
              <a:buClr>
                <a:schemeClr val="dk1"/>
              </a:buClr>
              <a:buSzPts val="11000"/>
              <a:buNone/>
              <a:defRPr sz="11000">
                <a:solidFill>
                  <a:schemeClr val="dk1"/>
                </a:solidFill>
              </a:defRPr>
            </a:lvl2pPr>
            <a:lvl3pPr lvl="2" algn="ctr">
              <a:spcBef>
                <a:spcPts val="0"/>
              </a:spcBef>
              <a:spcAft>
                <a:spcPts val="0"/>
              </a:spcAft>
              <a:buClr>
                <a:schemeClr val="dk1"/>
              </a:buClr>
              <a:buSzPts val="11000"/>
              <a:buNone/>
              <a:defRPr sz="11000">
                <a:solidFill>
                  <a:schemeClr val="dk1"/>
                </a:solidFill>
              </a:defRPr>
            </a:lvl3pPr>
            <a:lvl4pPr lvl="3" algn="ctr">
              <a:spcBef>
                <a:spcPts val="0"/>
              </a:spcBef>
              <a:spcAft>
                <a:spcPts val="0"/>
              </a:spcAft>
              <a:buClr>
                <a:schemeClr val="dk1"/>
              </a:buClr>
              <a:buSzPts val="11000"/>
              <a:buNone/>
              <a:defRPr sz="11000">
                <a:solidFill>
                  <a:schemeClr val="dk1"/>
                </a:solidFill>
              </a:defRPr>
            </a:lvl4pPr>
            <a:lvl5pPr lvl="4" algn="ctr">
              <a:spcBef>
                <a:spcPts val="0"/>
              </a:spcBef>
              <a:spcAft>
                <a:spcPts val="0"/>
              </a:spcAft>
              <a:buClr>
                <a:schemeClr val="dk1"/>
              </a:buClr>
              <a:buSzPts val="11000"/>
              <a:buNone/>
              <a:defRPr sz="11000">
                <a:solidFill>
                  <a:schemeClr val="dk1"/>
                </a:solidFill>
              </a:defRPr>
            </a:lvl5pPr>
            <a:lvl6pPr lvl="5" algn="ctr">
              <a:spcBef>
                <a:spcPts val="0"/>
              </a:spcBef>
              <a:spcAft>
                <a:spcPts val="0"/>
              </a:spcAft>
              <a:buClr>
                <a:schemeClr val="dk1"/>
              </a:buClr>
              <a:buSzPts val="11000"/>
              <a:buNone/>
              <a:defRPr sz="11000">
                <a:solidFill>
                  <a:schemeClr val="dk1"/>
                </a:solidFill>
              </a:defRPr>
            </a:lvl6pPr>
            <a:lvl7pPr lvl="6" algn="ctr">
              <a:spcBef>
                <a:spcPts val="0"/>
              </a:spcBef>
              <a:spcAft>
                <a:spcPts val="0"/>
              </a:spcAft>
              <a:buClr>
                <a:schemeClr val="dk1"/>
              </a:buClr>
              <a:buSzPts val="11000"/>
              <a:buNone/>
              <a:defRPr sz="11000">
                <a:solidFill>
                  <a:schemeClr val="dk1"/>
                </a:solidFill>
              </a:defRPr>
            </a:lvl7pPr>
            <a:lvl8pPr lvl="7" algn="ctr">
              <a:spcBef>
                <a:spcPts val="0"/>
              </a:spcBef>
              <a:spcAft>
                <a:spcPts val="0"/>
              </a:spcAft>
              <a:buClr>
                <a:schemeClr val="dk1"/>
              </a:buClr>
              <a:buSzPts val="11000"/>
              <a:buNone/>
              <a:defRPr sz="11000">
                <a:solidFill>
                  <a:schemeClr val="dk1"/>
                </a:solidFill>
              </a:defRPr>
            </a:lvl8pPr>
            <a:lvl9pPr lvl="8" algn="ctr">
              <a:spcBef>
                <a:spcPts val="0"/>
              </a:spcBef>
              <a:spcAft>
                <a:spcPts val="0"/>
              </a:spcAft>
              <a:buClr>
                <a:schemeClr val="dk1"/>
              </a:buClr>
              <a:buSzPts val="11000"/>
              <a:buNone/>
              <a:defRPr sz="11000">
                <a:solidFill>
                  <a:schemeClr val="dk1"/>
                </a:solidFill>
              </a:defRPr>
            </a:lvl9pPr>
          </a:lstStyle>
          <a:p>
            <a:r>
              <a:t>xx%</a:t>
            </a:r>
          </a:p>
        </p:txBody>
      </p:sp>
      <p:sp>
        <p:nvSpPr>
          <p:cNvPr id="48" name="Google Shape;48;p11"/>
          <p:cNvSpPr txBox="1"/>
          <p:nvPr>
            <p:ph idx="1" type="body"/>
          </p:nvPr>
        </p:nvSpPr>
        <p:spPr>
          <a:xfrm>
            <a:off x="311700" y="3224250"/>
            <a:ext cx="8520600" cy="10716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9" name="Google Shape;49;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4" name="Shape 14"/>
        <p:cNvGrpSpPr/>
        <p:nvPr/>
      </p:nvGrpSpPr>
      <p:grpSpPr>
        <a:xfrm>
          <a:off x="0" y="0"/>
          <a:ext cx="0" cy="0"/>
          <a:chOff x="0" y="0"/>
          <a:chExt cx="0" cy="0"/>
        </a:xfrm>
      </p:grpSpPr>
      <p:sp>
        <p:nvSpPr>
          <p:cNvPr id="15" name="Google Shape;15;p3"/>
          <p:cNvSpPr txBox="1"/>
          <p:nvPr>
            <p:ph type="title"/>
          </p:nvPr>
        </p:nvSpPr>
        <p:spPr>
          <a:xfrm>
            <a:off x="311700" y="2480550"/>
            <a:ext cx="8114400" cy="24459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6800"/>
              <a:buNone/>
              <a:defRPr sz="6800">
                <a:solidFill>
                  <a:schemeClr val="lt1"/>
                </a:solidFill>
              </a:defRPr>
            </a:lvl1pPr>
            <a:lvl2pPr lvl="1">
              <a:spcBef>
                <a:spcPts val="0"/>
              </a:spcBef>
              <a:spcAft>
                <a:spcPts val="0"/>
              </a:spcAft>
              <a:buClr>
                <a:schemeClr val="lt1"/>
              </a:buClr>
              <a:buSzPts val="6800"/>
              <a:buNone/>
              <a:defRPr sz="6800">
                <a:solidFill>
                  <a:schemeClr val="lt1"/>
                </a:solidFill>
              </a:defRPr>
            </a:lvl2pPr>
            <a:lvl3pPr lvl="2">
              <a:spcBef>
                <a:spcPts val="0"/>
              </a:spcBef>
              <a:spcAft>
                <a:spcPts val="0"/>
              </a:spcAft>
              <a:buClr>
                <a:schemeClr val="lt1"/>
              </a:buClr>
              <a:buSzPts val="6800"/>
              <a:buNone/>
              <a:defRPr sz="6800">
                <a:solidFill>
                  <a:schemeClr val="lt1"/>
                </a:solidFill>
              </a:defRPr>
            </a:lvl3pPr>
            <a:lvl4pPr lvl="3">
              <a:spcBef>
                <a:spcPts val="0"/>
              </a:spcBef>
              <a:spcAft>
                <a:spcPts val="0"/>
              </a:spcAft>
              <a:buClr>
                <a:schemeClr val="lt1"/>
              </a:buClr>
              <a:buSzPts val="6800"/>
              <a:buNone/>
              <a:defRPr sz="6800">
                <a:solidFill>
                  <a:schemeClr val="lt1"/>
                </a:solidFill>
              </a:defRPr>
            </a:lvl4pPr>
            <a:lvl5pPr lvl="4">
              <a:spcBef>
                <a:spcPts val="0"/>
              </a:spcBef>
              <a:spcAft>
                <a:spcPts val="0"/>
              </a:spcAft>
              <a:buClr>
                <a:schemeClr val="lt1"/>
              </a:buClr>
              <a:buSzPts val="6800"/>
              <a:buNone/>
              <a:defRPr sz="6800">
                <a:solidFill>
                  <a:schemeClr val="lt1"/>
                </a:solidFill>
              </a:defRPr>
            </a:lvl5pPr>
            <a:lvl6pPr lvl="5">
              <a:spcBef>
                <a:spcPts val="0"/>
              </a:spcBef>
              <a:spcAft>
                <a:spcPts val="0"/>
              </a:spcAft>
              <a:buClr>
                <a:schemeClr val="lt1"/>
              </a:buClr>
              <a:buSzPts val="6800"/>
              <a:buNone/>
              <a:defRPr sz="6800">
                <a:solidFill>
                  <a:schemeClr val="lt1"/>
                </a:solidFill>
              </a:defRPr>
            </a:lvl6pPr>
            <a:lvl7pPr lvl="6">
              <a:spcBef>
                <a:spcPts val="0"/>
              </a:spcBef>
              <a:spcAft>
                <a:spcPts val="0"/>
              </a:spcAft>
              <a:buClr>
                <a:schemeClr val="lt1"/>
              </a:buClr>
              <a:buSzPts val="6800"/>
              <a:buNone/>
              <a:defRPr sz="6800">
                <a:solidFill>
                  <a:schemeClr val="lt1"/>
                </a:solidFill>
              </a:defRPr>
            </a:lvl7pPr>
            <a:lvl8pPr lvl="7">
              <a:spcBef>
                <a:spcPts val="0"/>
              </a:spcBef>
              <a:spcAft>
                <a:spcPts val="0"/>
              </a:spcAft>
              <a:buClr>
                <a:schemeClr val="lt1"/>
              </a:buClr>
              <a:buSzPts val="6800"/>
              <a:buNone/>
              <a:defRPr sz="6800">
                <a:solidFill>
                  <a:schemeClr val="lt1"/>
                </a:solidFill>
              </a:defRPr>
            </a:lvl8pPr>
            <a:lvl9pPr lvl="8">
              <a:spcBef>
                <a:spcPts val="0"/>
              </a:spcBef>
              <a:spcAft>
                <a:spcPts val="0"/>
              </a:spcAft>
              <a:buClr>
                <a:schemeClr val="lt1"/>
              </a:buClr>
              <a:buSzPts val="6800"/>
              <a:buNone/>
              <a:defRPr sz="6800">
                <a:solidFill>
                  <a:schemeClr val="lt1"/>
                </a:solidFill>
              </a:defRPr>
            </a:lvl9pPr>
          </a:lstStyle>
          <a:p/>
        </p:txBody>
      </p:sp>
      <p:sp>
        <p:nvSpPr>
          <p:cNvPr id="16" name="Google Shape;16;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7" name="Shape 17"/>
        <p:cNvGrpSpPr/>
        <p:nvPr/>
      </p:nvGrpSpPr>
      <p:grpSpPr>
        <a:xfrm>
          <a:off x="0" y="0"/>
          <a:ext cx="0" cy="0"/>
          <a:chOff x="0" y="0"/>
          <a:chExt cx="0" cy="0"/>
        </a:xfrm>
      </p:grpSpPr>
      <p:sp>
        <p:nvSpPr>
          <p:cNvPr id="18" name="Google Shape;18;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9" name="Google Shape;19;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0" name="Google Shape;20;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1" name="Shape 21"/>
        <p:cNvGrpSpPr/>
        <p:nvPr/>
      </p:nvGrpSpPr>
      <p:grpSpPr>
        <a:xfrm>
          <a:off x="0" y="0"/>
          <a:ext cx="0" cy="0"/>
          <a:chOff x="0" y="0"/>
          <a:chExt cx="0" cy="0"/>
        </a:xfrm>
      </p:grpSpPr>
      <p:sp>
        <p:nvSpPr>
          <p:cNvPr id="22" name="Google Shape;22;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3" name="Google Shape;23;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5" name="Google Shape;25;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6" name="Shape 26"/>
        <p:cNvGrpSpPr/>
        <p:nvPr/>
      </p:nvGrpSpPr>
      <p:grpSpPr>
        <a:xfrm>
          <a:off x="0" y="0"/>
          <a:ext cx="0" cy="0"/>
          <a:chOff x="0" y="0"/>
          <a:chExt cx="0" cy="0"/>
        </a:xfrm>
      </p:grpSpPr>
      <p:sp>
        <p:nvSpPr>
          <p:cNvPr id="27" name="Google Shape;27;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8" name="Google Shape;28;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9" name="Shape 29"/>
        <p:cNvGrpSpPr/>
        <p:nvPr/>
      </p:nvGrpSpPr>
      <p:grpSpPr>
        <a:xfrm>
          <a:off x="0" y="0"/>
          <a:ext cx="0" cy="0"/>
          <a:chOff x="0" y="0"/>
          <a:chExt cx="0" cy="0"/>
        </a:xfrm>
      </p:grpSpPr>
      <p:sp>
        <p:nvSpPr>
          <p:cNvPr id="30" name="Google Shape;30;p7"/>
          <p:cNvSpPr txBox="1"/>
          <p:nvPr>
            <p:ph type="title"/>
          </p:nvPr>
        </p:nvSpPr>
        <p:spPr>
          <a:xfrm>
            <a:off x="311700" y="6318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1" name="Google Shape;31;p7"/>
          <p:cNvSpPr txBox="1"/>
          <p:nvPr>
            <p:ph idx="1" type="body"/>
          </p:nvPr>
        </p:nvSpPr>
        <p:spPr>
          <a:xfrm>
            <a:off x="311700" y="1490875"/>
            <a:ext cx="2808000" cy="30780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2" name="Google Shape;32;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33" name="Shape 33"/>
        <p:cNvGrpSpPr/>
        <p:nvPr/>
      </p:nvGrpSpPr>
      <p:grpSpPr>
        <a:xfrm>
          <a:off x="0" y="0"/>
          <a:ext cx="0" cy="0"/>
          <a:chOff x="0" y="0"/>
          <a:chExt cx="0" cy="0"/>
        </a:xfrm>
      </p:grpSpPr>
      <p:sp>
        <p:nvSpPr>
          <p:cNvPr id="34" name="Google Shape;34;p8"/>
          <p:cNvSpPr txBox="1"/>
          <p:nvPr>
            <p:ph type="title"/>
          </p:nvPr>
        </p:nvSpPr>
        <p:spPr>
          <a:xfrm>
            <a:off x="490250" y="526350"/>
            <a:ext cx="5683800" cy="4090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35" name="Google Shape;35;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6" name="Shape 36"/>
        <p:cNvGrpSpPr/>
        <p:nvPr/>
      </p:nvGrpSpPr>
      <p:grpSpPr>
        <a:xfrm>
          <a:off x="0" y="0"/>
          <a:ext cx="0" cy="0"/>
          <a:chOff x="0" y="0"/>
          <a:chExt cx="0" cy="0"/>
        </a:xfrm>
      </p:grpSpPr>
      <p:sp>
        <p:nvSpPr>
          <p:cNvPr id="37" name="Google Shape;37;p9"/>
          <p:cNvSpPr/>
          <p:nvPr/>
        </p:nvSpPr>
        <p:spPr>
          <a:xfrm>
            <a:off x="4572000" y="10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8" name="Google Shape;38;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39" name="Google Shape;39;p9"/>
          <p:cNvSpPr txBox="1"/>
          <p:nvPr>
            <p:ph type="title"/>
          </p:nvPr>
        </p:nvSpPr>
        <p:spPr>
          <a:xfrm>
            <a:off x="265500" y="1375599"/>
            <a:ext cx="4045200" cy="1551900"/>
          </a:xfrm>
          <a:prstGeom prst="rect">
            <a:avLst/>
          </a:prstGeom>
        </p:spPr>
        <p:txBody>
          <a:bodyPr anchorCtr="0" anchor="b" bIns="91425" lIns="91425" spcFirstLastPara="1" rIns="91425" wrap="square" tIns="91425">
            <a:norm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40" name="Google Shape;40;p9"/>
          <p:cNvSpPr txBox="1"/>
          <p:nvPr>
            <p:ph idx="1" type="subTitle"/>
          </p:nvPr>
        </p:nvSpPr>
        <p:spPr>
          <a:xfrm>
            <a:off x="265500" y="2981125"/>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p:txBody>
      </p:sp>
      <p:sp>
        <p:nvSpPr>
          <p:cNvPr id="41" name="Google Shape;41;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42" name="Google Shape;42;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3" name="Shape 43"/>
        <p:cNvGrpSpPr/>
        <p:nvPr/>
      </p:nvGrpSpPr>
      <p:grpSpPr>
        <a:xfrm>
          <a:off x="0" y="0"/>
          <a:ext cx="0" cy="0"/>
          <a:chOff x="0" y="0"/>
          <a:chExt cx="0" cy="0"/>
        </a:xfrm>
      </p:grpSpPr>
      <p:sp>
        <p:nvSpPr>
          <p:cNvPr id="44" name="Google Shape;44;p10"/>
          <p:cNvSpPr txBox="1"/>
          <p:nvPr>
            <p:ph idx="1" type="body"/>
          </p:nvPr>
        </p:nvSpPr>
        <p:spPr>
          <a:xfrm>
            <a:off x="319500" y="4233725"/>
            <a:ext cx="5998800" cy="5988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accent3"/>
              </a:buClr>
              <a:buSzPts val="1800"/>
              <a:buFont typeface="Alfa Slab One"/>
              <a:buNone/>
              <a:defRPr>
                <a:solidFill>
                  <a:schemeClr val="accent3"/>
                </a:solidFill>
                <a:latin typeface="Alfa Slab One"/>
                <a:ea typeface="Alfa Slab One"/>
                <a:cs typeface="Alfa Slab One"/>
                <a:sym typeface="Alfa Slab One"/>
              </a:defRPr>
            </a:lvl1pPr>
          </a:lstStyle>
          <a:p/>
        </p:txBody>
      </p:sp>
      <p:sp>
        <p:nvSpPr>
          <p:cNvPr id="45" name="Google Shape;45;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gameday">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1pPr>
            <a:lvl2pPr lvl="1">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2pPr>
            <a:lvl3pPr lvl="2">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3pPr>
            <a:lvl4pPr lvl="3">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4pPr>
            <a:lvl5pPr lvl="4">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5pPr>
            <a:lvl6pPr lvl="5">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6pPr>
            <a:lvl7pPr lvl="6">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7pPr>
            <a:lvl8pPr lvl="7">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8pPr>
            <a:lvl9pPr lvl="8">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Proxima Nova"/>
              <a:buChar char="●"/>
              <a:defRPr sz="1800">
                <a:solidFill>
                  <a:schemeClr val="dk2"/>
                </a:solidFill>
                <a:latin typeface="Proxima Nova"/>
                <a:ea typeface="Proxima Nova"/>
                <a:cs typeface="Proxima Nova"/>
                <a:sym typeface="Proxima Nova"/>
              </a:defRPr>
            </a:lvl1pPr>
            <a:lvl2pPr indent="-317500" lvl="1" marL="9144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2pPr>
            <a:lvl3pPr indent="-317500" lvl="2" marL="13716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3pPr>
            <a:lvl4pPr indent="-317500" lvl="3" marL="18288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4pPr>
            <a:lvl5pPr indent="-317500" lvl="4" marL="22860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5pPr>
            <a:lvl6pPr indent="-317500" lvl="5" marL="27432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6pPr>
            <a:lvl7pPr indent="-317500" lvl="6" marL="32004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7pPr>
            <a:lvl8pPr indent="-317500" lvl="7" marL="36576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8pPr>
            <a:lvl9pPr indent="-317500" lvl="8" marL="41148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latin typeface="Proxima Nova"/>
                <a:ea typeface="Proxima Nova"/>
                <a:cs typeface="Proxima Nova"/>
                <a:sym typeface="Proxima Nova"/>
              </a:defRPr>
            </a:lvl1pPr>
            <a:lvl2pPr lvl="1" algn="r">
              <a:buNone/>
              <a:defRPr sz="1000">
                <a:solidFill>
                  <a:schemeClr val="dk2"/>
                </a:solidFill>
                <a:latin typeface="Proxima Nova"/>
                <a:ea typeface="Proxima Nova"/>
                <a:cs typeface="Proxima Nova"/>
                <a:sym typeface="Proxima Nova"/>
              </a:defRPr>
            </a:lvl2pPr>
            <a:lvl3pPr lvl="2" algn="r">
              <a:buNone/>
              <a:defRPr sz="1000">
                <a:solidFill>
                  <a:schemeClr val="dk2"/>
                </a:solidFill>
                <a:latin typeface="Proxima Nova"/>
                <a:ea typeface="Proxima Nova"/>
                <a:cs typeface="Proxima Nova"/>
                <a:sym typeface="Proxima Nova"/>
              </a:defRPr>
            </a:lvl3pPr>
            <a:lvl4pPr lvl="3" algn="r">
              <a:buNone/>
              <a:defRPr sz="1000">
                <a:solidFill>
                  <a:schemeClr val="dk2"/>
                </a:solidFill>
                <a:latin typeface="Proxima Nova"/>
                <a:ea typeface="Proxima Nova"/>
                <a:cs typeface="Proxima Nova"/>
                <a:sym typeface="Proxima Nova"/>
              </a:defRPr>
            </a:lvl4pPr>
            <a:lvl5pPr lvl="4" algn="r">
              <a:buNone/>
              <a:defRPr sz="1000">
                <a:solidFill>
                  <a:schemeClr val="dk2"/>
                </a:solidFill>
                <a:latin typeface="Proxima Nova"/>
                <a:ea typeface="Proxima Nova"/>
                <a:cs typeface="Proxima Nova"/>
                <a:sym typeface="Proxima Nova"/>
              </a:defRPr>
            </a:lvl5pPr>
            <a:lvl6pPr lvl="5" algn="r">
              <a:buNone/>
              <a:defRPr sz="1000">
                <a:solidFill>
                  <a:schemeClr val="dk2"/>
                </a:solidFill>
                <a:latin typeface="Proxima Nova"/>
                <a:ea typeface="Proxima Nova"/>
                <a:cs typeface="Proxima Nova"/>
                <a:sym typeface="Proxima Nova"/>
              </a:defRPr>
            </a:lvl6pPr>
            <a:lvl7pPr lvl="6" algn="r">
              <a:buNone/>
              <a:defRPr sz="1000">
                <a:solidFill>
                  <a:schemeClr val="dk2"/>
                </a:solidFill>
                <a:latin typeface="Proxima Nova"/>
                <a:ea typeface="Proxima Nova"/>
                <a:cs typeface="Proxima Nova"/>
                <a:sym typeface="Proxima Nova"/>
              </a:defRPr>
            </a:lvl7pPr>
            <a:lvl8pPr lvl="7" algn="r">
              <a:buNone/>
              <a:defRPr sz="1000">
                <a:solidFill>
                  <a:schemeClr val="dk2"/>
                </a:solidFill>
                <a:latin typeface="Proxima Nova"/>
                <a:ea typeface="Proxima Nova"/>
                <a:cs typeface="Proxima Nova"/>
                <a:sym typeface="Proxima Nova"/>
              </a:defRPr>
            </a:lvl8pPr>
            <a:lvl9pPr lvl="8" algn="r">
              <a:buNone/>
              <a:defRPr sz="1000">
                <a:solidFill>
                  <a:schemeClr val="dk2"/>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20.png"/><Relationship Id="rId4" Type="http://schemas.openxmlformats.org/officeDocument/2006/relationships/hyperlink" Target="https://bit.ly/searching-alma"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hyperlink" Target="https://libraries.wrlc.org/content/metadata-wrlc-alma"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0.xml"/><Relationship Id="rId3"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1.xml"/><Relationship Id="rId3" Type="http://schemas.openxmlformats.org/officeDocument/2006/relationships/image" Target="../media/image21.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2.xml"/><Relationship Id="rId3" Type="http://schemas.openxmlformats.org/officeDocument/2006/relationships/image" Target="../media/image19.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3.xml"/><Relationship Id="rId3"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24.xml"/><Relationship Id="rId3" Type="http://schemas.openxmlformats.org/officeDocument/2006/relationships/image" Target="../media/image23.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15.jp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5.xml"/><Relationship Id="rId3" Type="http://schemas.openxmlformats.org/officeDocument/2006/relationships/image" Target="../media/image2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6.xml"/><Relationship Id="rId3" Type="http://schemas.openxmlformats.org/officeDocument/2006/relationships/image" Target="../media/image16.png"/><Relationship Id="rId4" Type="http://schemas.openxmlformats.org/officeDocument/2006/relationships/image" Target="../media/image7.png"/><Relationship Id="rId5" Type="http://schemas.openxmlformats.org/officeDocument/2006/relationships/image" Target="../media/image13.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7.xml"/><Relationship Id="rId3" Type="http://schemas.openxmlformats.org/officeDocument/2006/relationships/image" Target="../media/image9.png"/><Relationship Id="rId4" Type="http://schemas.openxmlformats.org/officeDocument/2006/relationships/image" Target="../media/image6.png"/><Relationship Id="rId5" Type="http://schemas.openxmlformats.org/officeDocument/2006/relationships/image" Target="../media/image1.png"/><Relationship Id="rId6" Type="http://schemas.openxmlformats.org/officeDocument/2006/relationships/image" Target="../media/image4.png"/><Relationship Id="rId7" Type="http://schemas.openxmlformats.org/officeDocument/2006/relationships/image" Target="../media/image18.png"/><Relationship Id="rId8"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8.xml"/><Relationship Id="rId3" Type="http://schemas.openxmlformats.org/officeDocument/2006/relationships/image" Target="../media/image25.png"/><Relationship Id="rId4" Type="http://schemas.openxmlformats.org/officeDocument/2006/relationships/hyperlink" Target="https://unsplash.com/@ubahnverleih?utm_source=unsplash&amp;utm_medium=referral&amp;utm_content=creditCopyText" TargetMode="External"/><Relationship Id="rId5" Type="http://schemas.openxmlformats.org/officeDocument/2006/relationships/hyperlink" Target="https://unsplash.com/@ubahnverleih?utm_source=unsplash&amp;utm_medium=referral&amp;utm_content=creditCopyText" TargetMode="External"/><Relationship Id="rId6" Type="http://schemas.openxmlformats.org/officeDocument/2006/relationships/hyperlink" Target="https://unsplash.com/s/photos/archive?utm_source=unsplash&amp;utm_medium=referral&amp;utm_content=creditCopyText" TargetMode="External"/><Relationship Id="rId7" Type="http://schemas.openxmlformats.org/officeDocument/2006/relationships/hyperlink" Target="https://unsplash.com/s/photos/archive?utm_source=unsplash&amp;utm_medium=referral&amp;utm_content=creditCopyText" TargetMode="External"/><Relationship Id="rId8" Type="http://schemas.openxmlformats.org/officeDocument/2006/relationships/hyperlink" Target="https://bit.ly/alma-analytics"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sp>
        <p:nvSpPr>
          <p:cNvPr id="56" name="Google Shape;56;p13"/>
          <p:cNvSpPr txBox="1"/>
          <p:nvPr>
            <p:ph type="ctrTitle"/>
          </p:nvPr>
        </p:nvSpPr>
        <p:spPr>
          <a:xfrm>
            <a:off x="311700" y="595975"/>
            <a:ext cx="8520600" cy="19578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a:t>Meet Alma</a:t>
            </a:r>
            <a:endParaRPr/>
          </a:p>
        </p:txBody>
      </p:sp>
      <p:sp>
        <p:nvSpPr>
          <p:cNvPr id="57" name="Google Shape;57;p13"/>
          <p:cNvSpPr txBox="1"/>
          <p:nvPr>
            <p:ph idx="1" type="subTitle"/>
          </p:nvPr>
        </p:nvSpPr>
        <p:spPr>
          <a:xfrm>
            <a:off x="311700" y="3165823"/>
            <a:ext cx="8520600" cy="7335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solidFill>
                  <a:srgbClr val="000000"/>
                </a:solidFill>
              </a:rPr>
              <a:t>Introduction to the Alma ILS</a:t>
            </a:r>
            <a:endParaRPr>
              <a:solidFill>
                <a:srgbClr val="000000"/>
              </a:solidFill>
            </a:endParaRPr>
          </a:p>
        </p:txBody>
      </p:sp>
      <p:sp>
        <p:nvSpPr>
          <p:cNvPr id="58" name="Google Shape;58;p13"/>
          <p:cNvSpPr txBox="1"/>
          <p:nvPr/>
        </p:nvSpPr>
        <p:spPr>
          <a:xfrm>
            <a:off x="311700" y="3899323"/>
            <a:ext cx="8520600" cy="733500"/>
          </a:xfrm>
          <a:prstGeom prst="rect">
            <a:avLst/>
          </a:prstGeom>
          <a:noFill/>
          <a:ln>
            <a:noFill/>
          </a:ln>
        </p:spPr>
        <p:txBody>
          <a:bodyPr anchorCtr="0" anchor="t" bIns="91425" lIns="91425" spcFirstLastPara="1" rIns="91425" wrap="square" tIns="91425">
            <a:normAutofit fontScale="77500" lnSpcReduction="20000"/>
          </a:bodyPr>
          <a:lstStyle/>
          <a:p>
            <a:pPr indent="0" lvl="0" marL="0" rtl="0" algn="ctr">
              <a:spcBef>
                <a:spcPts val="0"/>
              </a:spcBef>
              <a:spcAft>
                <a:spcPts val="0"/>
              </a:spcAft>
              <a:buNone/>
            </a:pPr>
            <a:r>
              <a:rPr lang="en" sz="1800">
                <a:latin typeface="Proxima Nova"/>
                <a:ea typeface="Proxima Nova"/>
                <a:cs typeface="Proxima Nova"/>
                <a:sym typeface="Proxima Nova"/>
              </a:rPr>
              <a:t>Metadata in the WRLC / Alma | Session 2</a:t>
            </a:r>
            <a:endParaRPr sz="1800">
              <a:latin typeface="Proxima Nova"/>
              <a:ea typeface="Proxima Nova"/>
              <a:cs typeface="Proxima Nova"/>
              <a:sym typeface="Proxima Nova"/>
            </a:endParaRPr>
          </a:p>
          <a:p>
            <a:pPr indent="0" lvl="0" marL="0" rtl="0" algn="ctr">
              <a:spcBef>
                <a:spcPts val="0"/>
              </a:spcBef>
              <a:spcAft>
                <a:spcPts val="0"/>
              </a:spcAft>
              <a:buNone/>
            </a:pPr>
            <a:r>
              <a:rPr lang="en" sz="1800">
                <a:latin typeface="Proxima Nova"/>
                <a:ea typeface="Proxima Nova"/>
                <a:cs typeface="Proxima Nova"/>
                <a:sym typeface="Proxima Nova"/>
              </a:rPr>
              <a:t>Tuesday, October 25, 2022 | 2pm - 3pm</a:t>
            </a:r>
            <a:endParaRPr sz="1800">
              <a:latin typeface="Proxima Nova"/>
              <a:ea typeface="Proxima Nova"/>
              <a:cs typeface="Proxima Nova"/>
              <a:sym typeface="Proxima Nova"/>
            </a:endParaRPr>
          </a:p>
          <a:p>
            <a:pPr indent="0" lvl="0" marL="0" rtl="0" algn="l">
              <a:spcBef>
                <a:spcPts val="0"/>
              </a:spcBef>
              <a:spcAft>
                <a:spcPts val="0"/>
              </a:spcAft>
              <a:buNone/>
            </a:pPr>
            <a:r>
              <a:t/>
            </a:r>
            <a:endParaRPr sz="1800">
              <a:latin typeface="Proxima Nova"/>
              <a:ea typeface="Proxima Nova"/>
              <a:cs typeface="Proxima Nova"/>
              <a:sym typeface="Proxima Nova"/>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2" name="Shape 142"/>
        <p:cNvGrpSpPr/>
        <p:nvPr/>
      </p:nvGrpSpPr>
      <p:grpSpPr>
        <a:xfrm>
          <a:off x="0" y="0"/>
          <a:ext cx="0" cy="0"/>
          <a:chOff x="0" y="0"/>
          <a:chExt cx="0" cy="0"/>
        </a:xfrm>
      </p:grpSpPr>
      <p:sp>
        <p:nvSpPr>
          <p:cNvPr id="143" name="Google Shape;143;p22"/>
          <p:cNvSpPr txBox="1"/>
          <p:nvPr>
            <p:ph type="title"/>
          </p:nvPr>
        </p:nvSpPr>
        <p:spPr>
          <a:xfrm>
            <a:off x="311700" y="2480550"/>
            <a:ext cx="8114400" cy="24459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Customize</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23"/>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descr="alma dashboard, highlighting the navigation bar on the left, search bar at top, tool bar under, and widget customization on the far right" id="149" name="Google Shape;149;p23"/>
          <p:cNvPicPr preferRelativeResize="0"/>
          <p:nvPr/>
        </p:nvPicPr>
        <p:blipFill>
          <a:blip r:embed="rId3">
            <a:alphaModFix/>
          </a:blip>
          <a:stretch>
            <a:fillRect/>
          </a:stretch>
        </p:blipFill>
        <p:spPr>
          <a:xfrm>
            <a:off x="144075" y="664250"/>
            <a:ext cx="8688226" cy="4392841"/>
          </a:xfrm>
          <a:prstGeom prst="rect">
            <a:avLst/>
          </a:prstGeom>
          <a:noFill/>
          <a:ln cap="flat" cmpd="sng" w="19050">
            <a:solidFill>
              <a:schemeClr val="dk2"/>
            </a:solidFill>
            <a:prstDash val="solid"/>
            <a:round/>
            <a:headEnd len="sm" w="sm" type="none"/>
            <a:tailEnd len="sm" w="sm" type="none"/>
          </a:ln>
          <a:effectLst>
            <a:outerShdw blurRad="57150" rotWithShape="0" algn="bl" dir="5400000" dist="19050">
              <a:srgbClr val="000000">
                <a:alpha val="50000"/>
              </a:srgbClr>
            </a:outerShdw>
          </a:effectLst>
        </p:spPr>
      </p:pic>
      <p:cxnSp>
        <p:nvCxnSpPr>
          <p:cNvPr id="150" name="Google Shape;150;p23"/>
          <p:cNvCxnSpPr/>
          <p:nvPr/>
        </p:nvCxnSpPr>
        <p:spPr>
          <a:xfrm rot="10800000">
            <a:off x="829775" y="2757475"/>
            <a:ext cx="1793700" cy="519600"/>
          </a:xfrm>
          <a:prstGeom prst="straightConnector1">
            <a:avLst/>
          </a:prstGeom>
          <a:noFill/>
          <a:ln cap="flat" cmpd="sng" w="28575">
            <a:solidFill>
              <a:schemeClr val="dk1"/>
            </a:solidFill>
            <a:prstDash val="solid"/>
            <a:round/>
            <a:headEnd len="med" w="med" type="none"/>
            <a:tailEnd len="med" w="med" type="triangle"/>
          </a:ln>
          <a:effectLst>
            <a:outerShdw blurRad="57150" rotWithShape="0" algn="bl" dir="5400000" dist="19050">
              <a:srgbClr val="000000">
                <a:alpha val="50000"/>
              </a:srgbClr>
            </a:outerShdw>
          </a:effectLst>
        </p:spPr>
      </p:cxnSp>
      <p:sp>
        <p:nvSpPr>
          <p:cNvPr id="151" name="Google Shape;151;p23"/>
          <p:cNvSpPr txBox="1"/>
          <p:nvPr/>
        </p:nvSpPr>
        <p:spPr>
          <a:xfrm>
            <a:off x="2539525" y="3034050"/>
            <a:ext cx="1399800" cy="400200"/>
          </a:xfrm>
          <a:prstGeom prst="rect">
            <a:avLst/>
          </a:prstGeom>
          <a:solidFill>
            <a:srgbClr val="EFEFEF"/>
          </a:solidFill>
          <a:ln cap="flat" cmpd="sng" w="9525">
            <a:solidFill>
              <a:schemeClr val="dk1"/>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5"/>
                </a:solidFill>
                <a:latin typeface="Proxima Nova"/>
                <a:ea typeface="Proxima Nova"/>
                <a:cs typeface="Proxima Nova"/>
                <a:sym typeface="Proxima Nova"/>
              </a:rPr>
              <a:t>Navigation Bar</a:t>
            </a:r>
            <a:endParaRPr b="1">
              <a:solidFill>
                <a:schemeClr val="accent5"/>
              </a:solidFill>
              <a:latin typeface="Proxima Nova"/>
              <a:ea typeface="Proxima Nova"/>
              <a:cs typeface="Proxima Nova"/>
              <a:sym typeface="Proxima Nova"/>
            </a:endParaRPr>
          </a:p>
        </p:txBody>
      </p:sp>
      <p:sp>
        <p:nvSpPr>
          <p:cNvPr id="152" name="Google Shape;152;p23"/>
          <p:cNvSpPr/>
          <p:nvPr/>
        </p:nvSpPr>
        <p:spPr>
          <a:xfrm>
            <a:off x="144075" y="1081200"/>
            <a:ext cx="687300" cy="3453000"/>
          </a:xfrm>
          <a:prstGeom prst="rect">
            <a:avLst/>
          </a:prstGeom>
          <a:noFill/>
          <a:ln cap="flat" cmpd="sng" w="38100">
            <a:solidFill>
              <a:schemeClr val="dk1"/>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23"/>
          <p:cNvSpPr/>
          <p:nvPr/>
        </p:nvSpPr>
        <p:spPr>
          <a:xfrm>
            <a:off x="863275" y="1064425"/>
            <a:ext cx="7593300" cy="251400"/>
          </a:xfrm>
          <a:prstGeom prst="rect">
            <a:avLst/>
          </a:prstGeom>
          <a:noFill/>
          <a:ln cap="flat" cmpd="sng" w="38100">
            <a:solidFill>
              <a:schemeClr val="accent6"/>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23"/>
          <p:cNvSpPr txBox="1"/>
          <p:nvPr/>
        </p:nvSpPr>
        <p:spPr>
          <a:xfrm>
            <a:off x="3595575" y="1463100"/>
            <a:ext cx="1701600" cy="400200"/>
          </a:xfrm>
          <a:prstGeom prst="rect">
            <a:avLst/>
          </a:prstGeom>
          <a:solidFill>
            <a:srgbClr val="EFEFEF"/>
          </a:solidFill>
          <a:ln cap="flat" cmpd="sng" w="9525">
            <a:solidFill>
              <a:schemeClr val="accent6"/>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5"/>
                </a:solidFill>
                <a:latin typeface="Proxima Nova"/>
                <a:ea typeface="Proxima Nova"/>
                <a:cs typeface="Proxima Nova"/>
                <a:sym typeface="Proxima Nova"/>
              </a:rPr>
              <a:t>Quick Links Menu</a:t>
            </a:r>
            <a:endParaRPr b="1">
              <a:solidFill>
                <a:schemeClr val="accent5"/>
              </a:solidFill>
              <a:latin typeface="Proxima Nova"/>
              <a:ea typeface="Proxima Nova"/>
              <a:cs typeface="Proxima Nova"/>
              <a:sym typeface="Proxima Nova"/>
            </a:endParaRPr>
          </a:p>
        </p:txBody>
      </p:sp>
      <p:cxnSp>
        <p:nvCxnSpPr>
          <p:cNvPr id="155" name="Google Shape;155;p23"/>
          <p:cNvCxnSpPr/>
          <p:nvPr/>
        </p:nvCxnSpPr>
        <p:spPr>
          <a:xfrm flipH="1" rot="10800000">
            <a:off x="5297050" y="1315800"/>
            <a:ext cx="310200" cy="347400"/>
          </a:xfrm>
          <a:prstGeom prst="straightConnector1">
            <a:avLst/>
          </a:prstGeom>
          <a:noFill/>
          <a:ln cap="flat" cmpd="sng" w="28575">
            <a:solidFill>
              <a:schemeClr val="accent6"/>
            </a:solidFill>
            <a:prstDash val="solid"/>
            <a:round/>
            <a:headEnd len="med" w="med" type="none"/>
            <a:tailEnd len="med" w="med" type="triangle"/>
          </a:ln>
          <a:effectLst>
            <a:outerShdw blurRad="57150" rotWithShape="0" algn="bl" dir="5400000" dist="19050">
              <a:srgbClr val="000000">
                <a:alpha val="50000"/>
              </a:srgbClr>
            </a:outerShdw>
          </a:effectLst>
        </p:spPr>
      </p:cxnSp>
      <p:sp>
        <p:nvSpPr>
          <p:cNvPr id="156" name="Google Shape;156;p23"/>
          <p:cNvSpPr/>
          <p:nvPr/>
        </p:nvSpPr>
        <p:spPr>
          <a:xfrm>
            <a:off x="896800" y="670500"/>
            <a:ext cx="7593300" cy="347400"/>
          </a:xfrm>
          <a:prstGeom prst="rect">
            <a:avLst/>
          </a:prstGeom>
          <a:noFill/>
          <a:ln cap="flat" cmpd="sng" w="3810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23"/>
          <p:cNvSpPr txBox="1"/>
          <p:nvPr/>
        </p:nvSpPr>
        <p:spPr>
          <a:xfrm>
            <a:off x="2623475" y="60300"/>
            <a:ext cx="2505900" cy="400200"/>
          </a:xfrm>
          <a:prstGeom prst="rect">
            <a:avLst/>
          </a:prstGeom>
          <a:solidFill>
            <a:schemeClr val="lt1"/>
          </a:solidFill>
          <a:ln cap="flat" cmpd="sng" w="9525">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5"/>
                </a:solidFill>
                <a:latin typeface="Proxima Nova"/>
                <a:ea typeface="Proxima Nova"/>
                <a:cs typeface="Proxima Nova"/>
                <a:sym typeface="Proxima Nova"/>
              </a:rPr>
              <a:t>Search bar / persistent menu</a:t>
            </a:r>
            <a:endParaRPr b="1">
              <a:solidFill>
                <a:schemeClr val="accent5"/>
              </a:solidFill>
              <a:latin typeface="Proxima Nova"/>
              <a:ea typeface="Proxima Nova"/>
              <a:cs typeface="Proxima Nova"/>
              <a:sym typeface="Proxima Nova"/>
            </a:endParaRPr>
          </a:p>
        </p:txBody>
      </p:sp>
      <p:cxnSp>
        <p:nvCxnSpPr>
          <p:cNvPr id="158" name="Google Shape;158;p23"/>
          <p:cNvCxnSpPr>
            <a:stCxn id="157" idx="1"/>
          </p:cNvCxnSpPr>
          <p:nvPr/>
        </p:nvCxnSpPr>
        <p:spPr>
          <a:xfrm flipH="1">
            <a:off x="2338475" y="260400"/>
            <a:ext cx="285000" cy="376500"/>
          </a:xfrm>
          <a:prstGeom prst="straightConnector1">
            <a:avLst/>
          </a:prstGeom>
          <a:noFill/>
          <a:ln cap="flat" cmpd="sng" w="28575">
            <a:solidFill>
              <a:schemeClr val="accent3"/>
            </a:solidFill>
            <a:prstDash val="solid"/>
            <a:round/>
            <a:headEnd len="med" w="med" type="none"/>
            <a:tailEnd len="med" w="med" type="triangle"/>
          </a:ln>
          <a:effectLst>
            <a:outerShdw blurRad="57150" rotWithShape="0" algn="bl" dir="5400000" dist="19050">
              <a:srgbClr val="000000">
                <a:alpha val="50000"/>
              </a:srgbClr>
            </a:outerShdw>
          </a:effectLst>
        </p:spPr>
      </p:cxnSp>
      <p:sp>
        <p:nvSpPr>
          <p:cNvPr id="159" name="Google Shape;159;p23"/>
          <p:cNvSpPr txBox="1"/>
          <p:nvPr/>
        </p:nvSpPr>
        <p:spPr>
          <a:xfrm>
            <a:off x="7182700" y="2099900"/>
            <a:ext cx="1399800" cy="615600"/>
          </a:xfrm>
          <a:prstGeom prst="rect">
            <a:avLst/>
          </a:prstGeom>
          <a:solidFill>
            <a:srgbClr val="EFEFEF"/>
          </a:solidFill>
          <a:ln cap="flat" cmpd="sng" w="9525">
            <a:solidFill>
              <a:srgbClr val="9900FF"/>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accent5"/>
                </a:solidFill>
                <a:latin typeface="Proxima Nova"/>
                <a:ea typeface="Proxima Nova"/>
                <a:cs typeface="Proxima Nova"/>
                <a:sym typeface="Proxima Nova"/>
              </a:rPr>
              <a:t>Widget Customization</a:t>
            </a:r>
            <a:endParaRPr b="1">
              <a:solidFill>
                <a:schemeClr val="accent5"/>
              </a:solidFill>
              <a:latin typeface="Proxima Nova"/>
              <a:ea typeface="Proxima Nova"/>
              <a:cs typeface="Proxima Nova"/>
              <a:sym typeface="Proxima Nova"/>
            </a:endParaRPr>
          </a:p>
        </p:txBody>
      </p:sp>
      <p:sp>
        <p:nvSpPr>
          <p:cNvPr id="160" name="Google Shape;160;p23"/>
          <p:cNvSpPr/>
          <p:nvPr/>
        </p:nvSpPr>
        <p:spPr>
          <a:xfrm>
            <a:off x="8297500" y="1433200"/>
            <a:ext cx="285000" cy="251400"/>
          </a:xfrm>
          <a:prstGeom prst="rect">
            <a:avLst/>
          </a:prstGeom>
          <a:noFill/>
          <a:ln cap="flat" cmpd="sng" w="28575">
            <a:solidFill>
              <a:srgbClr val="9900FF"/>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161" name="Google Shape;161;p23"/>
          <p:cNvCxnSpPr>
            <a:stCxn id="159" idx="0"/>
          </p:cNvCxnSpPr>
          <p:nvPr/>
        </p:nvCxnSpPr>
        <p:spPr>
          <a:xfrm flipH="1" rot="10800000">
            <a:off x="7882600" y="1743200"/>
            <a:ext cx="381300" cy="356700"/>
          </a:xfrm>
          <a:prstGeom prst="straightConnector1">
            <a:avLst/>
          </a:prstGeom>
          <a:noFill/>
          <a:ln cap="flat" cmpd="sng" w="28575">
            <a:solidFill>
              <a:srgbClr val="9900FF"/>
            </a:solidFill>
            <a:prstDash val="solid"/>
            <a:round/>
            <a:headEnd len="med" w="med" type="none"/>
            <a:tailEnd len="med" w="med" type="triangle"/>
          </a:ln>
          <a:effectLst>
            <a:outerShdw blurRad="57150" rotWithShape="0" algn="bl" dir="5400000" dist="19050">
              <a:srgbClr val="000000">
                <a:alpha val="50000"/>
              </a:srgbClr>
            </a:outerShdw>
          </a:effectLst>
        </p:spPr>
      </p:cxn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24"/>
          <p:cNvSpPr txBox="1"/>
          <p:nvPr>
            <p:ph type="title"/>
          </p:nvPr>
        </p:nvSpPr>
        <p:spPr>
          <a:xfrm>
            <a:off x="4661575" y="269450"/>
            <a:ext cx="40635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Customize: Quick links menu via Navigation Bar</a:t>
            </a:r>
            <a:endParaRPr/>
          </a:p>
        </p:txBody>
      </p:sp>
      <p:pic>
        <p:nvPicPr>
          <p:cNvPr descr="navigation bar showing the menu options and blue and grey stars to star favorites for the quick links menu" id="167" name="Google Shape;167;p24"/>
          <p:cNvPicPr preferRelativeResize="0"/>
          <p:nvPr/>
        </p:nvPicPr>
        <p:blipFill rotWithShape="1">
          <a:blip r:embed="rId3">
            <a:alphaModFix/>
          </a:blip>
          <a:srcRect b="34751" l="0" r="0" t="0"/>
          <a:stretch/>
        </p:blipFill>
        <p:spPr>
          <a:xfrm>
            <a:off x="521200" y="311350"/>
            <a:ext cx="3602400" cy="4604600"/>
          </a:xfrm>
          <a:prstGeom prst="rect">
            <a:avLst/>
          </a:prstGeom>
          <a:noFill/>
          <a:ln cap="flat" cmpd="sng" w="19050">
            <a:solidFill>
              <a:schemeClr val="dk2"/>
            </a:solidFill>
            <a:prstDash val="solid"/>
            <a:round/>
            <a:headEnd len="sm" w="sm" type="none"/>
            <a:tailEnd len="sm" w="sm" type="none"/>
          </a:ln>
        </p:spPr>
      </p:pic>
      <p:sp>
        <p:nvSpPr>
          <p:cNvPr id="168" name="Google Shape;168;p24"/>
          <p:cNvSpPr txBox="1"/>
          <p:nvPr>
            <p:ph idx="1" type="body"/>
          </p:nvPr>
        </p:nvSpPr>
        <p:spPr>
          <a:xfrm>
            <a:off x="4661575" y="1727100"/>
            <a:ext cx="40635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rgbClr val="000000"/>
              </a:buClr>
              <a:buSzPts val="1800"/>
              <a:buAutoNum type="arabicPeriod"/>
            </a:pPr>
            <a:r>
              <a:rPr lang="en">
                <a:solidFill>
                  <a:srgbClr val="000000"/>
                </a:solidFill>
              </a:rPr>
              <a:t>Identify your favorite tasks</a:t>
            </a:r>
            <a:endParaRPr>
              <a:solidFill>
                <a:srgbClr val="000000"/>
              </a:solidFill>
            </a:endParaRPr>
          </a:p>
          <a:p>
            <a:pPr indent="-342900" lvl="0" marL="457200" rtl="0" algn="l">
              <a:spcBef>
                <a:spcPts val="0"/>
              </a:spcBef>
              <a:spcAft>
                <a:spcPts val="0"/>
              </a:spcAft>
              <a:buClr>
                <a:srgbClr val="000000"/>
              </a:buClr>
              <a:buSzPts val="1800"/>
              <a:buAutoNum type="arabicPeriod"/>
            </a:pPr>
            <a:r>
              <a:rPr lang="en">
                <a:solidFill>
                  <a:srgbClr val="000000"/>
                </a:solidFill>
              </a:rPr>
              <a:t>Find them in the navigation bar (left side)</a:t>
            </a:r>
            <a:endParaRPr>
              <a:solidFill>
                <a:srgbClr val="000000"/>
              </a:solidFill>
            </a:endParaRPr>
          </a:p>
          <a:p>
            <a:pPr indent="-342900" lvl="0" marL="457200" rtl="0" algn="l">
              <a:spcBef>
                <a:spcPts val="0"/>
              </a:spcBef>
              <a:spcAft>
                <a:spcPts val="0"/>
              </a:spcAft>
              <a:buClr>
                <a:srgbClr val="000000"/>
              </a:buClr>
              <a:buSzPts val="1800"/>
              <a:buAutoNum type="arabicPeriod"/>
            </a:pPr>
            <a:r>
              <a:rPr lang="en">
                <a:solidFill>
                  <a:srgbClr val="000000"/>
                </a:solidFill>
              </a:rPr>
              <a:t>Click the star so it’s blue</a:t>
            </a:r>
            <a:endParaRPr>
              <a:solidFill>
                <a:srgbClr val="000000"/>
              </a:solidFill>
            </a:endParaRPr>
          </a:p>
          <a:p>
            <a:pPr indent="-342900" lvl="0" marL="457200" rtl="0" algn="l">
              <a:spcBef>
                <a:spcPts val="0"/>
              </a:spcBef>
              <a:spcAft>
                <a:spcPts val="0"/>
              </a:spcAft>
              <a:buClr>
                <a:srgbClr val="000000"/>
              </a:buClr>
              <a:buSzPts val="1800"/>
              <a:buAutoNum type="arabicPeriod"/>
            </a:pPr>
            <a:r>
              <a:rPr lang="en">
                <a:solidFill>
                  <a:srgbClr val="000000"/>
                </a:solidFill>
              </a:rPr>
              <a:t>VOILA!</a:t>
            </a:r>
            <a:endParaRPr>
              <a:solidFill>
                <a:srgbClr val="000000"/>
              </a:solidFill>
            </a:endParaRPr>
          </a:p>
        </p:txBody>
      </p:sp>
      <p:sp>
        <p:nvSpPr>
          <p:cNvPr id="169" name="Google Shape;169;p24"/>
          <p:cNvSpPr txBox="1"/>
          <p:nvPr/>
        </p:nvSpPr>
        <p:spPr>
          <a:xfrm>
            <a:off x="4777350" y="2472475"/>
            <a:ext cx="43833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Proxima Nova"/>
              <a:ea typeface="Proxima Nova"/>
              <a:cs typeface="Proxima Nova"/>
              <a:sym typeface="Proxima Nova"/>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25"/>
          <p:cNvSpPr txBox="1"/>
          <p:nvPr>
            <p:ph type="title"/>
          </p:nvPr>
        </p:nvSpPr>
        <p:spPr>
          <a:xfrm>
            <a:off x="427600" y="436675"/>
            <a:ext cx="3845400" cy="1273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Customize: </a:t>
            </a:r>
            <a:endParaRPr/>
          </a:p>
          <a:p>
            <a:pPr indent="0" lvl="0" marL="0" rtl="0" algn="l">
              <a:spcBef>
                <a:spcPts val="0"/>
              </a:spcBef>
              <a:spcAft>
                <a:spcPts val="0"/>
              </a:spcAft>
              <a:buNone/>
            </a:pPr>
            <a:r>
              <a:rPr lang="en"/>
              <a:t>Quick Links</a:t>
            </a:r>
            <a:endParaRPr/>
          </a:p>
        </p:txBody>
      </p:sp>
      <p:pic>
        <p:nvPicPr>
          <p:cNvPr descr="Alma quick links menu with key commands in the navigation bar" id="175" name="Google Shape;175;p25"/>
          <p:cNvPicPr preferRelativeResize="0"/>
          <p:nvPr/>
        </p:nvPicPr>
        <p:blipFill rotWithShape="1">
          <a:blip r:embed="rId3">
            <a:alphaModFix/>
          </a:blip>
          <a:srcRect b="2884" l="0" r="0" t="0"/>
          <a:stretch/>
        </p:blipFill>
        <p:spPr>
          <a:xfrm>
            <a:off x="4273000" y="74125"/>
            <a:ext cx="4711750" cy="4995249"/>
          </a:xfrm>
          <a:prstGeom prst="rect">
            <a:avLst/>
          </a:prstGeom>
          <a:noFill/>
          <a:ln cap="flat" cmpd="sng" w="19050">
            <a:solidFill>
              <a:schemeClr val="dk2"/>
            </a:solidFill>
            <a:prstDash val="solid"/>
            <a:round/>
            <a:headEnd len="sm" w="sm" type="none"/>
            <a:tailEnd len="sm" w="sm" type="none"/>
          </a:ln>
          <a:effectLst>
            <a:outerShdw blurRad="57150" rotWithShape="0" algn="bl" dir="5400000" dist="19050">
              <a:srgbClr val="000000">
                <a:alpha val="50000"/>
              </a:srgbClr>
            </a:outerShdw>
          </a:effectLst>
        </p:spPr>
      </p:pic>
      <p:sp>
        <p:nvSpPr>
          <p:cNvPr id="176" name="Google Shape;176;p25"/>
          <p:cNvSpPr txBox="1"/>
          <p:nvPr>
            <p:ph idx="1" type="body"/>
          </p:nvPr>
        </p:nvSpPr>
        <p:spPr>
          <a:xfrm>
            <a:off x="110525" y="1848175"/>
            <a:ext cx="40635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rgbClr val="000000"/>
              </a:buClr>
              <a:buSzPts val="1800"/>
              <a:buChar char="●"/>
            </a:pPr>
            <a:r>
              <a:rPr lang="en">
                <a:solidFill>
                  <a:srgbClr val="000000"/>
                </a:solidFill>
              </a:rPr>
              <a:t>Starred favorites gain key commands</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Change order </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Changes key command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Navigation menu mostly customizable</a:t>
            </a:r>
            <a:endParaRPr>
              <a:solidFill>
                <a:srgbClr val="00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0" name="Shape 180"/>
        <p:cNvGrpSpPr/>
        <p:nvPr/>
      </p:nvGrpSpPr>
      <p:grpSpPr>
        <a:xfrm>
          <a:off x="0" y="0"/>
          <a:ext cx="0" cy="0"/>
          <a:chOff x="0" y="0"/>
          <a:chExt cx="0" cy="0"/>
        </a:xfrm>
      </p:grpSpPr>
      <p:sp>
        <p:nvSpPr>
          <p:cNvPr id="181" name="Google Shape;181;p26"/>
          <p:cNvSpPr txBox="1"/>
          <p:nvPr>
            <p:ph type="title"/>
          </p:nvPr>
        </p:nvSpPr>
        <p:spPr>
          <a:xfrm>
            <a:off x="311700" y="445025"/>
            <a:ext cx="3853800" cy="1943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Customize: Add Widgets</a:t>
            </a:r>
            <a:endParaRPr/>
          </a:p>
        </p:txBody>
      </p:sp>
      <p:sp>
        <p:nvSpPr>
          <p:cNvPr id="182" name="Google Shape;182;p26"/>
          <p:cNvSpPr txBox="1"/>
          <p:nvPr>
            <p:ph idx="1" type="body"/>
          </p:nvPr>
        </p:nvSpPr>
        <p:spPr>
          <a:xfrm>
            <a:off x="311700" y="1630200"/>
            <a:ext cx="36024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rgbClr val="000000"/>
              </a:buClr>
              <a:buSzPts val="1800"/>
              <a:buChar char="●"/>
            </a:pPr>
            <a:r>
              <a:rPr lang="en">
                <a:solidFill>
                  <a:srgbClr val="000000"/>
                </a:solidFill>
              </a:rPr>
              <a:t>Get some widgets “out of the box”</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Can customize additional widgets</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Adds to your dashboard in Alma</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Checked boxes are added</a:t>
            </a:r>
            <a:endParaRPr>
              <a:solidFill>
                <a:srgbClr val="000000"/>
              </a:solidFill>
            </a:endParaRPr>
          </a:p>
        </p:txBody>
      </p:sp>
      <p:pic>
        <p:nvPicPr>
          <p:cNvPr id="183" name="Google Shape;183;p26"/>
          <p:cNvPicPr preferRelativeResize="0"/>
          <p:nvPr/>
        </p:nvPicPr>
        <p:blipFill>
          <a:blip r:embed="rId3">
            <a:alphaModFix/>
          </a:blip>
          <a:stretch>
            <a:fillRect/>
          </a:stretch>
        </p:blipFill>
        <p:spPr>
          <a:xfrm>
            <a:off x="4240951" y="309450"/>
            <a:ext cx="4401899" cy="4524600"/>
          </a:xfrm>
          <a:prstGeom prst="rect">
            <a:avLst/>
          </a:prstGeom>
          <a:noFill/>
          <a:ln cap="flat" cmpd="sng" w="19050">
            <a:solidFill>
              <a:schemeClr val="dk2"/>
            </a:solidFill>
            <a:prstDash val="solid"/>
            <a:round/>
            <a:headEnd len="sm" w="sm" type="none"/>
            <a:tailEnd len="sm" w="sm" type="none"/>
          </a:ln>
          <a:effectLst>
            <a:outerShdw blurRad="57150" rotWithShape="0" algn="bl" dir="5400000" dist="19050">
              <a:srgbClr val="000000">
                <a:alpha val="50000"/>
              </a:srgbClr>
            </a:outerShdw>
          </a:effectLst>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7" name="Shape 187"/>
        <p:cNvGrpSpPr/>
        <p:nvPr/>
      </p:nvGrpSpPr>
      <p:grpSpPr>
        <a:xfrm>
          <a:off x="0" y="0"/>
          <a:ext cx="0" cy="0"/>
          <a:chOff x="0" y="0"/>
          <a:chExt cx="0" cy="0"/>
        </a:xfrm>
      </p:grpSpPr>
      <p:sp>
        <p:nvSpPr>
          <p:cNvPr id="188" name="Google Shape;188;p27"/>
          <p:cNvSpPr txBox="1"/>
          <p:nvPr>
            <p:ph type="title"/>
          </p:nvPr>
        </p:nvSpPr>
        <p:spPr>
          <a:xfrm>
            <a:off x="311700" y="445025"/>
            <a:ext cx="8513700" cy="745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Customize: Move Widgets</a:t>
            </a:r>
            <a:endParaRPr/>
          </a:p>
        </p:txBody>
      </p:sp>
      <p:sp>
        <p:nvSpPr>
          <p:cNvPr id="189" name="Google Shape;189;p27"/>
          <p:cNvSpPr txBox="1"/>
          <p:nvPr>
            <p:ph idx="1" type="body"/>
          </p:nvPr>
        </p:nvSpPr>
        <p:spPr>
          <a:xfrm>
            <a:off x="311700" y="1306263"/>
            <a:ext cx="36024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solidFill>
                  <a:srgbClr val="000000"/>
                </a:solidFill>
              </a:rPr>
              <a:t>To move a widget, just drag and drop it in whatever order you want them to be in</a:t>
            </a:r>
            <a:endParaRPr>
              <a:solidFill>
                <a:srgbClr val="000000"/>
              </a:solidFill>
            </a:endParaRPr>
          </a:p>
        </p:txBody>
      </p:sp>
      <p:pic>
        <p:nvPicPr>
          <p:cNvPr id="190" name="Google Shape;190;p27"/>
          <p:cNvPicPr preferRelativeResize="0"/>
          <p:nvPr/>
        </p:nvPicPr>
        <p:blipFill>
          <a:blip r:embed="rId3">
            <a:alphaModFix/>
          </a:blip>
          <a:stretch>
            <a:fillRect/>
          </a:stretch>
        </p:blipFill>
        <p:spPr>
          <a:xfrm>
            <a:off x="3823425" y="1443200"/>
            <a:ext cx="4925101" cy="2903904"/>
          </a:xfrm>
          <a:prstGeom prst="rect">
            <a:avLst/>
          </a:prstGeom>
          <a:noFill/>
          <a:ln cap="flat" cmpd="sng" w="19050">
            <a:solidFill>
              <a:schemeClr val="dk2"/>
            </a:solidFill>
            <a:prstDash val="solid"/>
            <a:round/>
            <a:headEnd len="sm" w="sm" type="none"/>
            <a:tailEnd len="sm" w="sm" type="none"/>
          </a:ln>
          <a:effectLst>
            <a:outerShdw blurRad="57150" rotWithShape="0" algn="bl" dir="5400000" dist="19050">
              <a:srgbClr val="000000">
                <a:alpha val="50000"/>
              </a:srgbClr>
            </a:outerShdw>
          </a:effectLst>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4" name="Shape 194"/>
        <p:cNvGrpSpPr/>
        <p:nvPr/>
      </p:nvGrpSpPr>
      <p:grpSpPr>
        <a:xfrm>
          <a:off x="0" y="0"/>
          <a:ext cx="0" cy="0"/>
          <a:chOff x="0" y="0"/>
          <a:chExt cx="0" cy="0"/>
        </a:xfrm>
      </p:grpSpPr>
      <p:sp>
        <p:nvSpPr>
          <p:cNvPr id="195" name="Google Shape;195;p28"/>
          <p:cNvSpPr txBox="1"/>
          <p:nvPr>
            <p:ph type="title"/>
          </p:nvPr>
        </p:nvSpPr>
        <p:spPr>
          <a:xfrm>
            <a:off x="311700" y="445025"/>
            <a:ext cx="8513700" cy="7452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Customize: Remove Widgets</a:t>
            </a:r>
            <a:endParaRPr/>
          </a:p>
        </p:txBody>
      </p:sp>
      <p:sp>
        <p:nvSpPr>
          <p:cNvPr id="196" name="Google Shape;196;p28"/>
          <p:cNvSpPr txBox="1"/>
          <p:nvPr>
            <p:ph idx="1" type="body"/>
          </p:nvPr>
        </p:nvSpPr>
        <p:spPr>
          <a:xfrm>
            <a:off x="311700" y="1306263"/>
            <a:ext cx="36024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rgbClr val="000000"/>
              </a:buClr>
              <a:buSzPts val="1800"/>
              <a:buChar char="●"/>
            </a:pPr>
            <a:r>
              <a:rPr lang="en">
                <a:solidFill>
                  <a:srgbClr val="000000"/>
                </a:solidFill>
              </a:rPr>
              <a:t>Click down arrow box on unwanted widget</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Select “Remove”</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Widget is gone from dashboard</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But can be added back if you want to!</a:t>
            </a:r>
            <a:endParaRPr>
              <a:solidFill>
                <a:srgbClr val="000000"/>
              </a:solidFill>
            </a:endParaRPr>
          </a:p>
        </p:txBody>
      </p:sp>
      <p:pic>
        <p:nvPicPr>
          <p:cNvPr id="197" name="Google Shape;197;p28"/>
          <p:cNvPicPr preferRelativeResize="0"/>
          <p:nvPr/>
        </p:nvPicPr>
        <p:blipFill>
          <a:blip r:embed="rId3">
            <a:alphaModFix/>
          </a:blip>
          <a:stretch>
            <a:fillRect/>
          </a:stretch>
        </p:blipFill>
        <p:spPr>
          <a:xfrm>
            <a:off x="4393375" y="1190238"/>
            <a:ext cx="4196645" cy="3648475"/>
          </a:xfrm>
          <a:prstGeom prst="rect">
            <a:avLst/>
          </a:prstGeom>
          <a:noFill/>
          <a:ln cap="flat" cmpd="sng" w="19050">
            <a:solidFill>
              <a:schemeClr val="dk2"/>
            </a:solidFill>
            <a:prstDash val="solid"/>
            <a:round/>
            <a:headEnd len="sm" w="sm" type="none"/>
            <a:tailEnd len="sm" w="sm" type="none"/>
          </a:ln>
          <a:effectLst>
            <a:outerShdw blurRad="57150" rotWithShape="0" algn="bl" dir="5400000" dist="19050">
              <a:srgbClr val="000000">
                <a:alpha val="50000"/>
              </a:srgbClr>
            </a:outerShdw>
          </a:effectLst>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1" name="Shape 201"/>
        <p:cNvGrpSpPr/>
        <p:nvPr/>
      </p:nvGrpSpPr>
      <p:grpSpPr>
        <a:xfrm>
          <a:off x="0" y="0"/>
          <a:ext cx="0" cy="0"/>
          <a:chOff x="0" y="0"/>
          <a:chExt cx="0" cy="0"/>
        </a:xfrm>
      </p:grpSpPr>
      <p:sp>
        <p:nvSpPr>
          <p:cNvPr id="202" name="Google Shape;202;p29"/>
          <p:cNvSpPr txBox="1"/>
          <p:nvPr>
            <p:ph type="title"/>
          </p:nvPr>
        </p:nvSpPr>
        <p:spPr>
          <a:xfrm>
            <a:off x="311700" y="2480550"/>
            <a:ext cx="8114400" cy="24459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Search</a:t>
            </a:r>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6" name="Shape 206"/>
        <p:cNvGrpSpPr/>
        <p:nvPr/>
      </p:nvGrpSpPr>
      <p:grpSpPr>
        <a:xfrm>
          <a:off x="0" y="0"/>
          <a:ext cx="0" cy="0"/>
          <a:chOff x="0" y="0"/>
          <a:chExt cx="0" cy="0"/>
        </a:xfrm>
      </p:grpSpPr>
      <p:pic>
        <p:nvPicPr>
          <p:cNvPr descr="alma's search bar, pointing out the advanced search magnifying glass option, the search type field, the field search option, and zone option" id="207" name="Google Shape;207;p30"/>
          <p:cNvPicPr preferRelativeResize="0"/>
          <p:nvPr/>
        </p:nvPicPr>
        <p:blipFill>
          <a:blip r:embed="rId3">
            <a:alphaModFix/>
          </a:blip>
          <a:stretch>
            <a:fillRect/>
          </a:stretch>
        </p:blipFill>
        <p:spPr>
          <a:xfrm>
            <a:off x="152400" y="2240813"/>
            <a:ext cx="8839201" cy="430776"/>
          </a:xfrm>
          <a:prstGeom prst="rect">
            <a:avLst/>
          </a:prstGeom>
          <a:noFill/>
          <a:ln cap="flat" cmpd="sng" w="19050">
            <a:solidFill>
              <a:schemeClr val="accent2"/>
            </a:solidFill>
            <a:prstDash val="solid"/>
            <a:round/>
            <a:headEnd len="sm" w="sm" type="none"/>
            <a:tailEnd len="sm" w="sm" type="none"/>
          </a:ln>
          <a:effectLst>
            <a:outerShdw blurRad="57150" rotWithShape="0" algn="bl" dir="5400000" dist="19050">
              <a:srgbClr val="000000">
                <a:alpha val="50000"/>
              </a:srgbClr>
            </a:outerShdw>
          </a:effectLst>
        </p:spPr>
      </p:pic>
      <p:cxnSp>
        <p:nvCxnSpPr>
          <p:cNvPr id="208" name="Google Shape;208;p30"/>
          <p:cNvCxnSpPr/>
          <p:nvPr/>
        </p:nvCxnSpPr>
        <p:spPr>
          <a:xfrm rot="10800000">
            <a:off x="1168525" y="2571750"/>
            <a:ext cx="0" cy="1515600"/>
          </a:xfrm>
          <a:prstGeom prst="straightConnector1">
            <a:avLst/>
          </a:prstGeom>
          <a:noFill/>
          <a:ln cap="flat" cmpd="sng" w="38100">
            <a:solidFill>
              <a:schemeClr val="accent3"/>
            </a:solidFill>
            <a:prstDash val="solid"/>
            <a:round/>
            <a:headEnd len="med" w="med" type="none"/>
            <a:tailEnd len="med" w="med" type="triangle"/>
          </a:ln>
          <a:effectLst>
            <a:outerShdw blurRad="57150" rotWithShape="0" algn="bl" dir="5400000" dist="19050">
              <a:srgbClr val="000000">
                <a:alpha val="50000"/>
              </a:srgbClr>
            </a:outerShdw>
          </a:effectLst>
        </p:spPr>
      </p:cxnSp>
      <p:cxnSp>
        <p:nvCxnSpPr>
          <p:cNvPr id="209" name="Google Shape;209;p30"/>
          <p:cNvCxnSpPr/>
          <p:nvPr/>
        </p:nvCxnSpPr>
        <p:spPr>
          <a:xfrm>
            <a:off x="1637550" y="1360500"/>
            <a:ext cx="0" cy="961800"/>
          </a:xfrm>
          <a:prstGeom prst="straightConnector1">
            <a:avLst/>
          </a:prstGeom>
          <a:noFill/>
          <a:ln cap="flat" cmpd="sng" w="38100">
            <a:solidFill>
              <a:schemeClr val="accent3"/>
            </a:solidFill>
            <a:prstDash val="solid"/>
            <a:round/>
            <a:headEnd len="med" w="med" type="none"/>
            <a:tailEnd len="med" w="med" type="triangle"/>
          </a:ln>
          <a:effectLst>
            <a:outerShdw blurRad="57150" rotWithShape="0" algn="bl" dir="5400000" dist="19050">
              <a:srgbClr val="000000">
                <a:alpha val="50000"/>
              </a:srgbClr>
            </a:outerShdw>
          </a:effectLst>
        </p:spPr>
      </p:cxnSp>
      <p:cxnSp>
        <p:nvCxnSpPr>
          <p:cNvPr id="210" name="Google Shape;210;p30"/>
          <p:cNvCxnSpPr/>
          <p:nvPr/>
        </p:nvCxnSpPr>
        <p:spPr>
          <a:xfrm rot="10800000">
            <a:off x="2453400" y="2623375"/>
            <a:ext cx="0" cy="852300"/>
          </a:xfrm>
          <a:prstGeom prst="straightConnector1">
            <a:avLst/>
          </a:prstGeom>
          <a:noFill/>
          <a:ln cap="flat" cmpd="sng" w="38100">
            <a:solidFill>
              <a:schemeClr val="accent3"/>
            </a:solidFill>
            <a:prstDash val="solid"/>
            <a:round/>
            <a:headEnd len="med" w="med" type="none"/>
            <a:tailEnd len="med" w="med" type="triangle"/>
          </a:ln>
          <a:effectLst>
            <a:outerShdw blurRad="57150" rotWithShape="0" algn="bl" dir="5400000" dist="19050">
              <a:srgbClr val="000000">
                <a:alpha val="50000"/>
              </a:srgbClr>
            </a:outerShdw>
          </a:effectLst>
        </p:spPr>
      </p:cxnSp>
      <p:cxnSp>
        <p:nvCxnSpPr>
          <p:cNvPr id="211" name="Google Shape;211;p30"/>
          <p:cNvCxnSpPr/>
          <p:nvPr/>
        </p:nvCxnSpPr>
        <p:spPr>
          <a:xfrm>
            <a:off x="7804200" y="1516300"/>
            <a:ext cx="0" cy="851400"/>
          </a:xfrm>
          <a:prstGeom prst="straightConnector1">
            <a:avLst/>
          </a:prstGeom>
          <a:noFill/>
          <a:ln cap="flat" cmpd="sng" w="38100">
            <a:solidFill>
              <a:schemeClr val="accent3"/>
            </a:solidFill>
            <a:prstDash val="solid"/>
            <a:round/>
            <a:headEnd len="med" w="med" type="none"/>
            <a:tailEnd len="med" w="med" type="triangle"/>
          </a:ln>
          <a:effectLst>
            <a:outerShdw blurRad="57150" rotWithShape="0" algn="bl" dir="5400000" dist="19050">
              <a:srgbClr val="000000">
                <a:alpha val="50000"/>
              </a:srgbClr>
            </a:outerShdw>
          </a:effectLst>
        </p:spPr>
      </p:cxnSp>
      <p:sp>
        <p:nvSpPr>
          <p:cNvPr id="212" name="Google Shape;212;p30"/>
          <p:cNvSpPr txBox="1"/>
          <p:nvPr/>
        </p:nvSpPr>
        <p:spPr>
          <a:xfrm>
            <a:off x="1260725" y="3982575"/>
            <a:ext cx="3030600" cy="400200"/>
          </a:xfrm>
          <a:prstGeom prst="rect">
            <a:avLst/>
          </a:prstGeom>
          <a:solidFill>
            <a:schemeClr val="lt1"/>
          </a:solidFill>
          <a:ln cap="flat" cmpd="sng" w="1905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Proxima Nova"/>
                <a:ea typeface="Proxima Nova"/>
                <a:cs typeface="Proxima Nova"/>
                <a:sym typeface="Proxima Nova"/>
              </a:rPr>
              <a:t>Advanced Search or Simple Search</a:t>
            </a:r>
            <a:endParaRPr b="1">
              <a:latin typeface="Proxima Nova"/>
              <a:ea typeface="Proxima Nova"/>
              <a:cs typeface="Proxima Nova"/>
              <a:sym typeface="Proxima Nova"/>
            </a:endParaRPr>
          </a:p>
        </p:txBody>
      </p:sp>
      <p:sp>
        <p:nvSpPr>
          <p:cNvPr id="213" name="Google Shape;213;p30"/>
          <p:cNvSpPr txBox="1"/>
          <p:nvPr/>
        </p:nvSpPr>
        <p:spPr>
          <a:xfrm>
            <a:off x="1726150" y="1116100"/>
            <a:ext cx="1175700" cy="400200"/>
          </a:xfrm>
          <a:prstGeom prst="rect">
            <a:avLst/>
          </a:prstGeom>
          <a:solidFill>
            <a:schemeClr val="lt1"/>
          </a:solidFill>
          <a:ln cap="flat" cmpd="sng" w="1905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ctr">
              <a:spcBef>
                <a:spcPts val="0"/>
              </a:spcBef>
              <a:spcAft>
                <a:spcPts val="0"/>
              </a:spcAft>
              <a:buNone/>
            </a:pPr>
            <a:r>
              <a:rPr b="1" lang="en">
                <a:latin typeface="Proxima Nova"/>
                <a:ea typeface="Proxima Nova"/>
                <a:cs typeface="Proxima Nova"/>
                <a:sym typeface="Proxima Nova"/>
              </a:rPr>
              <a:t>Search type</a:t>
            </a:r>
            <a:endParaRPr b="1">
              <a:latin typeface="Proxima Nova"/>
              <a:ea typeface="Proxima Nova"/>
              <a:cs typeface="Proxima Nova"/>
              <a:sym typeface="Proxima Nova"/>
            </a:endParaRPr>
          </a:p>
        </p:txBody>
      </p:sp>
      <p:sp>
        <p:nvSpPr>
          <p:cNvPr id="214" name="Google Shape;214;p30"/>
          <p:cNvSpPr txBox="1"/>
          <p:nvPr/>
        </p:nvSpPr>
        <p:spPr>
          <a:xfrm>
            <a:off x="2545600" y="3171375"/>
            <a:ext cx="681300" cy="400200"/>
          </a:xfrm>
          <a:prstGeom prst="rect">
            <a:avLst/>
          </a:prstGeom>
          <a:solidFill>
            <a:schemeClr val="lt1"/>
          </a:solidFill>
          <a:ln cap="flat" cmpd="sng" w="1905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Proxima Nova"/>
                <a:ea typeface="Proxima Nova"/>
                <a:cs typeface="Proxima Nova"/>
                <a:sym typeface="Proxima Nova"/>
              </a:rPr>
              <a:t>Field</a:t>
            </a:r>
            <a:endParaRPr b="1">
              <a:latin typeface="Proxima Nova"/>
              <a:ea typeface="Proxima Nova"/>
              <a:cs typeface="Proxima Nova"/>
              <a:sym typeface="Proxima Nova"/>
            </a:endParaRPr>
          </a:p>
        </p:txBody>
      </p:sp>
      <p:sp>
        <p:nvSpPr>
          <p:cNvPr id="215" name="Google Shape;215;p30"/>
          <p:cNvSpPr txBox="1"/>
          <p:nvPr/>
        </p:nvSpPr>
        <p:spPr>
          <a:xfrm>
            <a:off x="7896393" y="1429175"/>
            <a:ext cx="640800" cy="400200"/>
          </a:xfrm>
          <a:prstGeom prst="rect">
            <a:avLst/>
          </a:prstGeom>
          <a:solidFill>
            <a:schemeClr val="lt1"/>
          </a:solidFill>
          <a:ln cap="flat" cmpd="sng" w="1905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Proxima Nova"/>
                <a:ea typeface="Proxima Nova"/>
                <a:cs typeface="Proxima Nova"/>
                <a:sym typeface="Proxima Nova"/>
              </a:rPr>
              <a:t>Zone</a:t>
            </a:r>
            <a:endParaRPr b="1">
              <a:latin typeface="Proxima Nova"/>
              <a:ea typeface="Proxima Nova"/>
              <a:cs typeface="Proxima Nova"/>
              <a:sym typeface="Proxima Nova"/>
            </a:endParaRPr>
          </a:p>
        </p:txBody>
      </p:sp>
      <p:sp>
        <p:nvSpPr>
          <p:cNvPr id="216" name="Google Shape;216;p3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Search: The search bar</a:t>
            </a:r>
            <a:endParaRPr/>
          </a:p>
        </p:txBody>
      </p:sp>
      <p:sp>
        <p:nvSpPr>
          <p:cNvPr id="217" name="Google Shape;217;p30"/>
          <p:cNvSpPr txBox="1"/>
          <p:nvPr/>
        </p:nvSpPr>
        <p:spPr>
          <a:xfrm>
            <a:off x="0" y="4835700"/>
            <a:ext cx="53808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latin typeface="Proxima Nova"/>
                <a:ea typeface="Proxima Nova"/>
                <a:cs typeface="Proxima Nova"/>
                <a:sym typeface="Proxima Nova"/>
              </a:rPr>
              <a:t>Full ExLibris Documentation: </a:t>
            </a:r>
            <a:r>
              <a:rPr lang="en" sz="800" u="sng">
                <a:solidFill>
                  <a:schemeClr val="hlink"/>
                </a:solidFill>
                <a:latin typeface="Proxima Nova"/>
                <a:ea typeface="Proxima Nova"/>
                <a:cs typeface="Proxima Nova"/>
                <a:sym typeface="Proxima Nova"/>
                <a:hlinkClick r:id="rId4"/>
              </a:rPr>
              <a:t>https://bit.ly/searching-alma</a:t>
            </a:r>
            <a:r>
              <a:rPr lang="en" sz="800">
                <a:latin typeface="Proxima Nova"/>
                <a:ea typeface="Proxima Nova"/>
                <a:cs typeface="Proxima Nova"/>
                <a:sym typeface="Proxima Nova"/>
              </a:rPr>
              <a:t> </a:t>
            </a:r>
            <a:endParaRPr sz="800">
              <a:latin typeface="Proxima Nova"/>
              <a:ea typeface="Proxima Nova"/>
              <a:cs typeface="Proxima Nova"/>
              <a:sym typeface="Proxima Nova"/>
            </a:endParaRPr>
          </a:p>
        </p:txBody>
      </p:sp>
      <p:sp>
        <p:nvSpPr>
          <p:cNvPr id="218" name="Google Shape;218;p30"/>
          <p:cNvSpPr/>
          <p:nvPr/>
        </p:nvSpPr>
        <p:spPr>
          <a:xfrm>
            <a:off x="6378100" y="3185825"/>
            <a:ext cx="1518300" cy="1439700"/>
          </a:xfrm>
          <a:prstGeom prst="octagon">
            <a:avLst>
              <a:gd fmla="val 29289" name="adj"/>
            </a:avLst>
          </a:prstGeom>
          <a:solidFill>
            <a:schemeClr val="lt2"/>
          </a:solidFill>
          <a:ln cap="flat" cmpd="sng" w="28575">
            <a:solidFill>
              <a:schemeClr val="accent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30"/>
          <p:cNvSpPr txBox="1"/>
          <p:nvPr/>
        </p:nvSpPr>
        <p:spPr>
          <a:xfrm>
            <a:off x="6470350" y="3382325"/>
            <a:ext cx="1333800" cy="10467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accent5"/>
                </a:solidFill>
                <a:latin typeface="Proxima Nova"/>
                <a:ea typeface="Proxima Nova"/>
                <a:cs typeface="Proxima Nova"/>
                <a:sym typeface="Proxima Nova"/>
              </a:rPr>
              <a:t>The search bar is sometimes scoped!</a:t>
            </a:r>
            <a:endParaRPr b="1">
              <a:solidFill>
                <a:schemeClr val="accent5"/>
              </a:solidFill>
              <a:latin typeface="Proxima Nova"/>
              <a:ea typeface="Proxima Nova"/>
              <a:cs typeface="Proxima Nova"/>
              <a:sym typeface="Proxima Nova"/>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sp>
        <p:nvSpPr>
          <p:cNvPr id="224" name="Google Shape;224;p3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Search: Search Types</a:t>
            </a:r>
            <a:endParaRPr/>
          </a:p>
        </p:txBody>
      </p:sp>
      <p:sp>
        <p:nvSpPr>
          <p:cNvPr id="225" name="Google Shape;225;p31"/>
          <p:cNvSpPr txBox="1"/>
          <p:nvPr>
            <p:ph idx="1" type="body"/>
          </p:nvPr>
        </p:nvSpPr>
        <p:spPr>
          <a:xfrm>
            <a:off x="311700" y="96807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sz="1400">
                <a:solidFill>
                  <a:srgbClr val="000000"/>
                </a:solidFill>
              </a:rPr>
              <a:t>Some search types are role based. The following are accessible to all:</a:t>
            </a:r>
            <a:endParaRPr>
              <a:solidFill>
                <a:srgbClr val="000000"/>
              </a:solidFill>
            </a:endParaRPr>
          </a:p>
        </p:txBody>
      </p:sp>
      <p:sp>
        <p:nvSpPr>
          <p:cNvPr id="226" name="Google Shape;226;p31"/>
          <p:cNvSpPr txBox="1"/>
          <p:nvPr>
            <p:ph idx="2" type="body"/>
          </p:nvPr>
        </p:nvSpPr>
        <p:spPr>
          <a:xfrm>
            <a:off x="705625" y="1454200"/>
            <a:ext cx="7482900" cy="3416400"/>
          </a:xfrm>
          <a:prstGeom prst="rect">
            <a:avLst/>
          </a:prstGeom>
        </p:spPr>
        <p:txBody>
          <a:bodyPr anchorCtr="0" anchor="t" bIns="91425" lIns="91425" spcFirstLastPara="1" rIns="91425" wrap="square" tIns="91425">
            <a:normAutofit/>
          </a:bodyPr>
          <a:lstStyle/>
          <a:p>
            <a:pPr indent="-317500" lvl="0" marL="457200" rtl="0" algn="l">
              <a:spcBef>
                <a:spcPts val="0"/>
              </a:spcBef>
              <a:spcAft>
                <a:spcPts val="0"/>
              </a:spcAft>
              <a:buClr>
                <a:srgbClr val="000000"/>
              </a:buClr>
              <a:buSzPts val="1400"/>
              <a:buChar char="●"/>
            </a:pPr>
            <a:r>
              <a:rPr b="1" lang="en">
                <a:solidFill>
                  <a:srgbClr val="000000"/>
                </a:solidFill>
              </a:rPr>
              <a:t>All Titles</a:t>
            </a:r>
            <a:endParaRPr b="1">
              <a:solidFill>
                <a:srgbClr val="000000"/>
              </a:solidFill>
            </a:endParaRPr>
          </a:p>
          <a:p>
            <a:pPr indent="-304800" lvl="1" marL="914400" rtl="0" algn="l">
              <a:spcBef>
                <a:spcPts val="0"/>
              </a:spcBef>
              <a:spcAft>
                <a:spcPts val="0"/>
              </a:spcAft>
              <a:buClr>
                <a:srgbClr val="000000"/>
              </a:buClr>
              <a:buSzPts val="1200"/>
              <a:buChar char="○"/>
            </a:pPr>
            <a:r>
              <a:rPr lang="en">
                <a:solidFill>
                  <a:srgbClr val="000000"/>
                </a:solidFill>
              </a:rPr>
              <a:t>Anything with a bibliographic record, regardless of format</a:t>
            </a:r>
            <a:endParaRPr>
              <a:solidFill>
                <a:srgbClr val="000000"/>
              </a:solidFill>
            </a:endParaRPr>
          </a:p>
          <a:p>
            <a:pPr indent="-317500" lvl="0" marL="457200" rtl="0" algn="l">
              <a:spcBef>
                <a:spcPts val="0"/>
              </a:spcBef>
              <a:spcAft>
                <a:spcPts val="0"/>
              </a:spcAft>
              <a:buClr>
                <a:srgbClr val="000000"/>
              </a:buClr>
              <a:buSzPts val="1400"/>
              <a:buChar char="●"/>
            </a:pPr>
            <a:r>
              <a:rPr b="1" lang="en">
                <a:solidFill>
                  <a:srgbClr val="000000"/>
                </a:solidFill>
              </a:rPr>
              <a:t>Physical titles/holdings/items</a:t>
            </a:r>
            <a:endParaRPr b="1">
              <a:solidFill>
                <a:srgbClr val="000000"/>
              </a:solidFill>
            </a:endParaRPr>
          </a:p>
          <a:p>
            <a:pPr indent="-304800" lvl="1" marL="914400" rtl="0" algn="l">
              <a:spcBef>
                <a:spcPts val="0"/>
              </a:spcBef>
              <a:spcAft>
                <a:spcPts val="0"/>
              </a:spcAft>
              <a:buClr>
                <a:srgbClr val="000000"/>
              </a:buClr>
              <a:buSzPts val="1200"/>
              <a:buChar char="○"/>
            </a:pPr>
            <a:r>
              <a:rPr lang="en">
                <a:solidFill>
                  <a:srgbClr val="000000"/>
                </a:solidFill>
              </a:rPr>
              <a:t>Bib record with a holding record attached (or holding &amp; item record)</a:t>
            </a:r>
            <a:endParaRPr>
              <a:solidFill>
                <a:srgbClr val="000000"/>
              </a:solidFill>
            </a:endParaRPr>
          </a:p>
          <a:p>
            <a:pPr indent="-317500" lvl="0" marL="457200" rtl="0" algn="l">
              <a:spcBef>
                <a:spcPts val="0"/>
              </a:spcBef>
              <a:spcAft>
                <a:spcPts val="0"/>
              </a:spcAft>
              <a:buClr>
                <a:srgbClr val="000000"/>
              </a:buClr>
              <a:buSzPts val="1400"/>
              <a:buChar char="●"/>
            </a:pPr>
            <a:r>
              <a:rPr b="1" lang="en">
                <a:solidFill>
                  <a:srgbClr val="000000"/>
                </a:solidFill>
              </a:rPr>
              <a:t>Electronic title/portfolios/collection</a:t>
            </a:r>
            <a:endParaRPr b="1">
              <a:solidFill>
                <a:srgbClr val="000000"/>
              </a:solidFill>
            </a:endParaRPr>
          </a:p>
          <a:p>
            <a:pPr indent="-304800" lvl="1" marL="914400" rtl="0" algn="l">
              <a:spcBef>
                <a:spcPts val="0"/>
              </a:spcBef>
              <a:spcAft>
                <a:spcPts val="0"/>
              </a:spcAft>
              <a:buClr>
                <a:srgbClr val="000000"/>
              </a:buClr>
              <a:buSzPts val="1200"/>
              <a:buChar char="○"/>
            </a:pPr>
            <a:r>
              <a:rPr lang="en">
                <a:solidFill>
                  <a:srgbClr val="000000"/>
                </a:solidFill>
              </a:rPr>
              <a:t>Bib record with portfolio(s)</a:t>
            </a:r>
            <a:endParaRPr>
              <a:solidFill>
                <a:srgbClr val="000000"/>
              </a:solidFill>
            </a:endParaRPr>
          </a:p>
          <a:p>
            <a:pPr indent="-317500" lvl="0" marL="457200" rtl="0" algn="l">
              <a:spcBef>
                <a:spcPts val="0"/>
              </a:spcBef>
              <a:spcAft>
                <a:spcPts val="0"/>
              </a:spcAft>
              <a:buClr>
                <a:srgbClr val="000000"/>
              </a:buClr>
              <a:buSzPts val="1400"/>
              <a:buChar char="●"/>
            </a:pPr>
            <a:r>
              <a:rPr b="1" lang="en">
                <a:solidFill>
                  <a:srgbClr val="000000"/>
                </a:solidFill>
              </a:rPr>
              <a:t>Digital titles/files</a:t>
            </a:r>
            <a:endParaRPr b="1">
              <a:solidFill>
                <a:srgbClr val="000000"/>
              </a:solidFill>
            </a:endParaRPr>
          </a:p>
          <a:p>
            <a:pPr indent="-304800" lvl="1" marL="914400" rtl="0" algn="l">
              <a:spcBef>
                <a:spcPts val="0"/>
              </a:spcBef>
              <a:spcAft>
                <a:spcPts val="0"/>
              </a:spcAft>
              <a:buClr>
                <a:srgbClr val="000000"/>
              </a:buClr>
              <a:buSzPts val="1200"/>
              <a:buChar char="○"/>
            </a:pPr>
            <a:r>
              <a:rPr lang="en">
                <a:solidFill>
                  <a:srgbClr val="000000"/>
                </a:solidFill>
              </a:rPr>
              <a:t>Digital records (not available in all Almas)</a:t>
            </a:r>
            <a:endParaRPr>
              <a:solidFill>
                <a:srgbClr val="000000"/>
              </a:solidFill>
            </a:endParaRPr>
          </a:p>
          <a:p>
            <a:pPr indent="-317500" lvl="0" marL="457200" rtl="0" algn="l">
              <a:spcBef>
                <a:spcPts val="0"/>
              </a:spcBef>
              <a:spcAft>
                <a:spcPts val="0"/>
              </a:spcAft>
              <a:buClr>
                <a:srgbClr val="000000"/>
              </a:buClr>
              <a:buSzPts val="1400"/>
              <a:buChar char="●"/>
            </a:pPr>
            <a:r>
              <a:rPr b="1" lang="en">
                <a:solidFill>
                  <a:srgbClr val="000000"/>
                </a:solidFill>
              </a:rPr>
              <a:t>Collection</a:t>
            </a:r>
            <a:endParaRPr b="1">
              <a:solidFill>
                <a:srgbClr val="000000"/>
              </a:solidFill>
            </a:endParaRPr>
          </a:p>
          <a:p>
            <a:pPr indent="-304800" lvl="1" marL="914400" rtl="0" algn="l">
              <a:spcBef>
                <a:spcPts val="0"/>
              </a:spcBef>
              <a:spcAft>
                <a:spcPts val="0"/>
              </a:spcAft>
              <a:buClr>
                <a:srgbClr val="000000"/>
              </a:buClr>
              <a:buSzPts val="1200"/>
              <a:buChar char="○"/>
            </a:pPr>
            <a:r>
              <a:rPr lang="en">
                <a:solidFill>
                  <a:srgbClr val="000000"/>
                </a:solidFill>
              </a:rPr>
              <a:t>a</a:t>
            </a:r>
            <a:r>
              <a:rPr lang="en">
                <a:solidFill>
                  <a:srgbClr val="000000"/>
                </a:solidFill>
              </a:rPr>
              <a:t>ka - Primo Collections, aka - Discovery collections, aka - digital collections</a:t>
            </a:r>
            <a:endParaRPr>
              <a:solidFill>
                <a:srgbClr val="000000"/>
              </a:solidFill>
            </a:endParaRPr>
          </a:p>
          <a:p>
            <a:pPr indent="-317500" lvl="0" marL="457200" rtl="0" algn="l">
              <a:spcBef>
                <a:spcPts val="0"/>
              </a:spcBef>
              <a:spcAft>
                <a:spcPts val="0"/>
              </a:spcAft>
              <a:buClr>
                <a:srgbClr val="000000"/>
              </a:buClr>
              <a:buSzPts val="1400"/>
              <a:buChar char="●"/>
            </a:pPr>
            <a:r>
              <a:rPr b="1" lang="en">
                <a:solidFill>
                  <a:srgbClr val="000000"/>
                </a:solidFill>
              </a:rPr>
              <a:t>Authorities</a:t>
            </a:r>
            <a:endParaRPr b="1">
              <a:solidFill>
                <a:srgbClr val="000000"/>
              </a:solidFill>
            </a:endParaRPr>
          </a:p>
          <a:p>
            <a:pPr indent="-304800" lvl="1" marL="914400" rtl="0" algn="l">
              <a:spcBef>
                <a:spcPts val="0"/>
              </a:spcBef>
              <a:spcAft>
                <a:spcPts val="0"/>
              </a:spcAft>
              <a:buClr>
                <a:srgbClr val="000000"/>
              </a:buClr>
              <a:buSzPts val="1200"/>
              <a:buChar char="○"/>
            </a:pPr>
            <a:r>
              <a:rPr lang="en">
                <a:solidFill>
                  <a:srgbClr val="000000"/>
                </a:solidFill>
              </a:rPr>
              <a:t>Alma authority file</a:t>
            </a:r>
            <a:endParaRPr>
              <a:solidFill>
                <a:srgbClr val="000000"/>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i="1" lang="en"/>
              <a:t>Metadata in the WRLC/Alma</a:t>
            </a:r>
            <a:r>
              <a:rPr lang="en"/>
              <a:t> Sessions</a:t>
            </a:r>
            <a:endParaRPr/>
          </a:p>
        </p:txBody>
      </p:sp>
      <p:sp>
        <p:nvSpPr>
          <p:cNvPr id="64" name="Google Shape;64;p1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342900" lvl="0" marL="457200" rtl="0" algn="l">
              <a:spcBef>
                <a:spcPts val="0"/>
              </a:spcBef>
              <a:spcAft>
                <a:spcPts val="0"/>
              </a:spcAft>
              <a:buClr>
                <a:srgbClr val="000000"/>
              </a:buClr>
              <a:buSzPts val="1800"/>
              <a:buChar char="●"/>
            </a:pPr>
            <a:r>
              <a:rPr lang="en">
                <a:solidFill>
                  <a:srgbClr val="000000"/>
                </a:solidFill>
              </a:rPr>
              <a:t>Session 1 | What you need to know : WRLC Overview</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Tuesday, October 18, </a:t>
            </a:r>
            <a:r>
              <a:rPr i="1" lang="en">
                <a:solidFill>
                  <a:srgbClr val="000000"/>
                </a:solidFill>
              </a:rPr>
              <a:t>2pm - 3pm</a:t>
            </a:r>
            <a:endParaRPr i="1">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Jackie Saavedra, Consortial Network Zone Manager, WRLC</a:t>
            </a:r>
            <a:endParaRPr>
              <a:solidFill>
                <a:srgbClr val="000000"/>
              </a:solidFill>
            </a:endParaRPr>
          </a:p>
          <a:p>
            <a:pPr indent="-317500" lvl="1" marL="914400" rtl="0" algn="l">
              <a:spcBef>
                <a:spcPts val="0"/>
              </a:spcBef>
              <a:spcAft>
                <a:spcPts val="0"/>
              </a:spcAft>
              <a:buClr>
                <a:schemeClr val="dk1"/>
              </a:buClr>
              <a:buSzPts val="1400"/>
              <a:buChar char="○"/>
            </a:pPr>
            <a:r>
              <a:rPr lang="en" u="sng">
                <a:solidFill>
                  <a:schemeClr val="dk1"/>
                </a:solidFill>
                <a:hlinkClick r:id="rId3">
                  <a:extLst>
                    <a:ext uri="{A12FA001-AC4F-418D-AE19-62706E023703}">
                      <ahyp:hlinkClr val="tx"/>
                    </a:ext>
                  </a:extLst>
                </a:hlinkClick>
              </a:rPr>
              <a:t>Recording and slides</a:t>
            </a:r>
            <a:endParaRPr>
              <a:solidFill>
                <a:schemeClr val="dk1"/>
              </a:solidFill>
            </a:endParaRPr>
          </a:p>
          <a:p>
            <a:pPr indent="-342900" lvl="0" marL="457200" rtl="0" algn="l">
              <a:spcBef>
                <a:spcPts val="0"/>
              </a:spcBef>
              <a:spcAft>
                <a:spcPts val="0"/>
              </a:spcAft>
              <a:buClr>
                <a:srgbClr val="000000"/>
              </a:buClr>
              <a:buSzPts val="1800"/>
              <a:buChar char="●"/>
            </a:pPr>
            <a:r>
              <a:rPr lang="en">
                <a:solidFill>
                  <a:srgbClr val="000000"/>
                </a:solidFill>
              </a:rPr>
              <a:t>Session 2 | Alma Introduction</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Tuesday, October 25, </a:t>
            </a:r>
            <a:r>
              <a:rPr i="1" lang="en">
                <a:solidFill>
                  <a:srgbClr val="000000"/>
                </a:solidFill>
              </a:rPr>
              <a:t>2pm - 3pm</a:t>
            </a:r>
            <a:endParaRPr i="1">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Jen Froetschel, Metadata Services Librarian, George Washington University</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Session 3 | Using the Metadata Editor</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Tuesday, November 1, </a:t>
            </a:r>
            <a:r>
              <a:rPr i="1" lang="en">
                <a:solidFill>
                  <a:srgbClr val="000000"/>
                </a:solidFill>
              </a:rPr>
              <a:t>2pm - 3pm</a:t>
            </a:r>
            <a:endParaRPr i="1">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Robert Bratton, Head of Cataloging &amp; Metadata, George Washington University Law School</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Session 4 | Advanced Alma Topics</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Tuesday, November 8, </a:t>
            </a:r>
            <a:r>
              <a:rPr i="1" lang="en">
                <a:solidFill>
                  <a:srgbClr val="000000"/>
                </a:solidFill>
              </a:rPr>
              <a:t>2pm - 3pm</a:t>
            </a:r>
            <a:endParaRPr i="1">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Matthew Bright, Director of Resource Description, George Washington University</a:t>
            </a:r>
            <a:endParaRPr>
              <a:solidFill>
                <a:srgbClr val="000000"/>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sp>
        <p:nvSpPr>
          <p:cNvPr id="231" name="Google Shape;231;p3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Search: Advanced</a:t>
            </a:r>
            <a:endParaRPr/>
          </a:p>
        </p:txBody>
      </p:sp>
      <p:sp>
        <p:nvSpPr>
          <p:cNvPr id="232" name="Google Shape;232;p32"/>
          <p:cNvSpPr txBox="1"/>
          <p:nvPr>
            <p:ph idx="1" type="body"/>
          </p:nvPr>
        </p:nvSpPr>
        <p:spPr>
          <a:xfrm>
            <a:off x="356200" y="1085100"/>
            <a:ext cx="3999900" cy="1940700"/>
          </a:xfrm>
          <a:prstGeom prst="rect">
            <a:avLst/>
          </a:prstGeom>
        </p:spPr>
        <p:txBody>
          <a:bodyPr anchorCtr="0" anchor="t" bIns="91425" lIns="91425" spcFirstLastPara="1" rIns="91425" wrap="square" tIns="91425">
            <a:normAutofit/>
          </a:bodyPr>
          <a:lstStyle/>
          <a:p>
            <a:pPr indent="-317500" lvl="0" marL="457200" rtl="0" algn="l">
              <a:spcBef>
                <a:spcPts val="0"/>
              </a:spcBef>
              <a:spcAft>
                <a:spcPts val="0"/>
              </a:spcAft>
              <a:buClr>
                <a:srgbClr val="000000"/>
              </a:buClr>
              <a:buSzPts val="1400"/>
              <a:buChar char="●"/>
            </a:pPr>
            <a:r>
              <a:rPr lang="en">
                <a:solidFill>
                  <a:srgbClr val="000000"/>
                </a:solidFill>
              </a:rPr>
              <a:t>Green plus = Advanced search is on</a:t>
            </a:r>
            <a:endParaRPr>
              <a:solidFill>
                <a:srgbClr val="000000"/>
              </a:solidFill>
            </a:endParaRPr>
          </a:p>
          <a:p>
            <a:pPr indent="-317500" lvl="0" marL="457200" rtl="0" algn="l">
              <a:spcBef>
                <a:spcPts val="0"/>
              </a:spcBef>
              <a:spcAft>
                <a:spcPts val="0"/>
              </a:spcAft>
              <a:buClr>
                <a:srgbClr val="000000"/>
              </a:buClr>
              <a:buSzPts val="1400"/>
              <a:buChar char="●"/>
            </a:pPr>
            <a:r>
              <a:rPr lang="en">
                <a:solidFill>
                  <a:srgbClr val="000000"/>
                </a:solidFill>
              </a:rPr>
              <a:t>More field options</a:t>
            </a:r>
            <a:endParaRPr>
              <a:solidFill>
                <a:srgbClr val="000000"/>
              </a:solidFill>
            </a:endParaRPr>
          </a:p>
          <a:p>
            <a:pPr indent="-317500" lvl="0" marL="457200" rtl="0" algn="l">
              <a:spcBef>
                <a:spcPts val="0"/>
              </a:spcBef>
              <a:spcAft>
                <a:spcPts val="0"/>
              </a:spcAft>
              <a:buClr>
                <a:srgbClr val="000000"/>
              </a:buClr>
              <a:buSzPts val="1400"/>
              <a:buChar char="●"/>
            </a:pPr>
            <a:r>
              <a:rPr lang="en">
                <a:solidFill>
                  <a:srgbClr val="000000"/>
                </a:solidFill>
              </a:rPr>
              <a:t>More granular</a:t>
            </a:r>
            <a:endParaRPr>
              <a:solidFill>
                <a:srgbClr val="000000"/>
              </a:solidFill>
            </a:endParaRPr>
          </a:p>
          <a:p>
            <a:pPr indent="-317500" lvl="0" marL="457200" rtl="0" algn="l">
              <a:spcBef>
                <a:spcPts val="0"/>
              </a:spcBef>
              <a:spcAft>
                <a:spcPts val="0"/>
              </a:spcAft>
              <a:buClr>
                <a:srgbClr val="000000"/>
              </a:buClr>
              <a:buSzPts val="1400"/>
              <a:buChar char="●"/>
            </a:pPr>
            <a:r>
              <a:rPr lang="en">
                <a:solidFill>
                  <a:srgbClr val="000000"/>
                </a:solidFill>
              </a:rPr>
              <a:t>Semi-customizable</a:t>
            </a:r>
            <a:endParaRPr>
              <a:solidFill>
                <a:srgbClr val="000000"/>
              </a:solidFill>
            </a:endParaRPr>
          </a:p>
          <a:p>
            <a:pPr indent="-317500" lvl="0" marL="457200" rtl="0" algn="l">
              <a:spcBef>
                <a:spcPts val="0"/>
              </a:spcBef>
              <a:spcAft>
                <a:spcPts val="0"/>
              </a:spcAft>
              <a:buClr>
                <a:srgbClr val="000000"/>
              </a:buClr>
              <a:buSzPts val="1400"/>
              <a:buChar char="●"/>
            </a:pPr>
            <a:r>
              <a:rPr lang="en">
                <a:solidFill>
                  <a:srgbClr val="000000"/>
                </a:solidFill>
              </a:rPr>
              <a:t>Can have multiple parameters</a:t>
            </a:r>
            <a:endParaRPr>
              <a:solidFill>
                <a:srgbClr val="000000"/>
              </a:solidFill>
            </a:endParaRPr>
          </a:p>
        </p:txBody>
      </p:sp>
      <p:pic>
        <p:nvPicPr>
          <p:cNvPr descr="advanced search for a local field containing horrworth and publication year after 2020" id="233" name="Google Shape;233;p32"/>
          <p:cNvPicPr preferRelativeResize="0"/>
          <p:nvPr/>
        </p:nvPicPr>
        <p:blipFill>
          <a:blip r:embed="rId3">
            <a:alphaModFix/>
          </a:blip>
          <a:stretch>
            <a:fillRect/>
          </a:stretch>
        </p:blipFill>
        <p:spPr>
          <a:xfrm>
            <a:off x="893775" y="2816151"/>
            <a:ext cx="7356449" cy="2035300"/>
          </a:xfrm>
          <a:prstGeom prst="rect">
            <a:avLst/>
          </a:prstGeom>
          <a:no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p33"/>
          <p:cNvSpPr/>
          <p:nvPr/>
        </p:nvSpPr>
        <p:spPr>
          <a:xfrm>
            <a:off x="5315875" y="3265375"/>
            <a:ext cx="2828700" cy="766200"/>
          </a:xfrm>
          <a:prstGeom prst="roundRect">
            <a:avLst>
              <a:gd fmla="val 16667" name="adj"/>
            </a:avLst>
          </a:prstGeom>
          <a:solidFill>
            <a:srgbClr val="EFEFEF"/>
          </a:solidFill>
          <a:ln cap="flat" cmpd="sng" w="38100">
            <a:solidFill>
              <a:schemeClr val="accent3"/>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9" name="Google Shape;239;p3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Search: Save the search</a:t>
            </a:r>
            <a:endParaRPr/>
          </a:p>
        </p:txBody>
      </p:sp>
      <p:pic>
        <p:nvPicPr>
          <p:cNvPr descr="screenshot of alma search results pointing out the save &amp; filter query button" id="240" name="Google Shape;240;p33"/>
          <p:cNvPicPr preferRelativeResize="0"/>
          <p:nvPr/>
        </p:nvPicPr>
        <p:blipFill>
          <a:blip r:embed="rId3">
            <a:alphaModFix/>
          </a:blip>
          <a:stretch>
            <a:fillRect/>
          </a:stretch>
        </p:blipFill>
        <p:spPr>
          <a:xfrm>
            <a:off x="311700" y="1017713"/>
            <a:ext cx="3999899" cy="3869634"/>
          </a:xfrm>
          <a:prstGeom prst="rect">
            <a:avLst/>
          </a:prstGeom>
          <a:no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pic>
      <p:sp>
        <p:nvSpPr>
          <p:cNvPr id="241" name="Google Shape;241;p33"/>
          <p:cNvSpPr txBox="1"/>
          <p:nvPr>
            <p:ph idx="1" type="body"/>
          </p:nvPr>
        </p:nvSpPr>
        <p:spPr>
          <a:xfrm>
            <a:off x="4764775" y="1017725"/>
            <a:ext cx="3999900" cy="14658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solidFill>
                  <a:srgbClr val="000000"/>
                </a:solidFill>
              </a:rPr>
              <a:t>Creates logical set, which means the set will automatically update with your search parameters. Isn’t that nice? </a:t>
            </a:r>
            <a:endParaRPr>
              <a:solidFill>
                <a:srgbClr val="000000"/>
              </a:solidFill>
            </a:endParaRPr>
          </a:p>
          <a:p>
            <a:pPr indent="0" lvl="0" marL="0" rtl="0" algn="l">
              <a:spcBef>
                <a:spcPts val="1200"/>
              </a:spcBef>
              <a:spcAft>
                <a:spcPts val="1200"/>
              </a:spcAft>
              <a:buNone/>
            </a:pPr>
            <a:r>
              <a:t/>
            </a:r>
            <a:endParaRPr>
              <a:solidFill>
                <a:srgbClr val="000000"/>
              </a:solidFill>
            </a:endParaRPr>
          </a:p>
        </p:txBody>
      </p:sp>
      <p:sp>
        <p:nvSpPr>
          <p:cNvPr id="242" name="Google Shape;242;p33"/>
          <p:cNvSpPr txBox="1"/>
          <p:nvPr>
            <p:ph type="title"/>
          </p:nvPr>
        </p:nvSpPr>
        <p:spPr>
          <a:xfrm>
            <a:off x="5315875" y="3307825"/>
            <a:ext cx="2897700" cy="681300"/>
          </a:xfrm>
          <a:prstGeom prst="rect">
            <a:avLst/>
          </a:prstGeom>
        </p:spPr>
        <p:txBody>
          <a:bodyPr anchorCtr="0" anchor="ctr" bIns="91425" lIns="91425" spcFirstLastPara="1" rIns="91425" wrap="square" tIns="91425">
            <a:normAutofit fontScale="90000"/>
          </a:bodyPr>
          <a:lstStyle/>
          <a:p>
            <a:pPr indent="0" lvl="0" marL="0" rtl="0" algn="ctr">
              <a:spcBef>
                <a:spcPts val="0"/>
              </a:spcBef>
              <a:spcAft>
                <a:spcPts val="0"/>
              </a:spcAft>
              <a:buNone/>
            </a:pPr>
            <a:r>
              <a:rPr lang="en" sz="1800">
                <a:solidFill>
                  <a:schemeClr val="accent5"/>
                </a:solidFill>
              </a:rPr>
              <a:t>Come to Session 4 to learn more about sets</a:t>
            </a:r>
            <a:endParaRPr sz="1800">
              <a:solidFill>
                <a:schemeClr val="accent5"/>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6" name="Shape 246"/>
        <p:cNvGrpSpPr/>
        <p:nvPr/>
      </p:nvGrpSpPr>
      <p:grpSpPr>
        <a:xfrm>
          <a:off x="0" y="0"/>
          <a:ext cx="0" cy="0"/>
          <a:chOff x="0" y="0"/>
          <a:chExt cx="0" cy="0"/>
        </a:xfrm>
      </p:grpSpPr>
      <p:sp>
        <p:nvSpPr>
          <p:cNvPr id="247" name="Google Shape;247;p34"/>
          <p:cNvSpPr txBox="1"/>
          <p:nvPr>
            <p:ph type="title"/>
          </p:nvPr>
        </p:nvSpPr>
        <p:spPr>
          <a:xfrm>
            <a:off x="311700" y="227100"/>
            <a:ext cx="28647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Reading the results</a:t>
            </a:r>
            <a:endParaRPr/>
          </a:p>
        </p:txBody>
      </p:sp>
      <p:pic>
        <p:nvPicPr>
          <p:cNvPr descr="search results highlighting the various aspects of the search results" id="248" name="Google Shape;248;p34"/>
          <p:cNvPicPr preferRelativeResize="0"/>
          <p:nvPr/>
        </p:nvPicPr>
        <p:blipFill rotWithShape="1">
          <a:blip r:embed="rId3">
            <a:alphaModFix/>
          </a:blip>
          <a:srcRect b="35521" l="20678" r="0" t="0"/>
          <a:stretch/>
        </p:blipFill>
        <p:spPr>
          <a:xfrm>
            <a:off x="3352525" y="691025"/>
            <a:ext cx="5665751" cy="3316500"/>
          </a:xfrm>
          <a:prstGeom prst="rect">
            <a:avLst/>
          </a:prstGeom>
          <a:noFill/>
          <a:ln cap="flat" cmpd="sng" w="19050">
            <a:solidFill>
              <a:schemeClr val="dk2"/>
            </a:solidFill>
            <a:prstDash val="solid"/>
            <a:round/>
            <a:headEnd len="sm" w="sm" type="none"/>
            <a:tailEnd len="sm" w="sm" type="none"/>
          </a:ln>
          <a:effectLst>
            <a:outerShdw blurRad="57150" rotWithShape="0" algn="bl" dir="5400000" dist="19050">
              <a:srgbClr val="000000">
                <a:alpha val="50000"/>
              </a:srgbClr>
            </a:outerShdw>
          </a:effectLst>
        </p:spPr>
      </p:pic>
      <p:sp>
        <p:nvSpPr>
          <p:cNvPr id="249" name="Google Shape;249;p34"/>
          <p:cNvSpPr/>
          <p:nvPr/>
        </p:nvSpPr>
        <p:spPr>
          <a:xfrm>
            <a:off x="3369300" y="1533775"/>
            <a:ext cx="2405400" cy="368700"/>
          </a:xfrm>
          <a:prstGeom prst="rect">
            <a:avLst/>
          </a:prstGeom>
          <a:noFill/>
          <a:ln cap="flat" cmpd="sng" w="1905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34"/>
          <p:cNvSpPr/>
          <p:nvPr/>
        </p:nvSpPr>
        <p:spPr>
          <a:xfrm>
            <a:off x="3419575" y="2253338"/>
            <a:ext cx="653700" cy="368700"/>
          </a:xfrm>
          <a:prstGeom prst="rect">
            <a:avLst/>
          </a:prstGeom>
          <a:noFill/>
          <a:ln cap="flat" cmpd="sng" w="1905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34"/>
          <p:cNvSpPr/>
          <p:nvPr/>
        </p:nvSpPr>
        <p:spPr>
          <a:xfrm>
            <a:off x="3957500" y="3514800"/>
            <a:ext cx="3292200" cy="368700"/>
          </a:xfrm>
          <a:prstGeom prst="rect">
            <a:avLst/>
          </a:prstGeom>
          <a:noFill/>
          <a:ln cap="flat" cmpd="sng" w="1905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52" name="Google Shape;252;p34"/>
          <p:cNvCxnSpPr>
            <a:stCxn id="253" idx="3"/>
          </p:cNvCxnSpPr>
          <p:nvPr/>
        </p:nvCxnSpPr>
        <p:spPr>
          <a:xfrm>
            <a:off x="2070325" y="1560675"/>
            <a:ext cx="1320600" cy="157500"/>
          </a:xfrm>
          <a:prstGeom prst="straightConnector1">
            <a:avLst/>
          </a:prstGeom>
          <a:noFill/>
          <a:ln cap="flat" cmpd="sng" w="38100">
            <a:solidFill>
              <a:schemeClr val="accent3"/>
            </a:solidFill>
            <a:prstDash val="solid"/>
            <a:round/>
            <a:headEnd len="med" w="med" type="none"/>
            <a:tailEnd len="med" w="med" type="triangle"/>
          </a:ln>
          <a:effectLst>
            <a:outerShdw blurRad="57150" rotWithShape="0" algn="bl" dir="5400000" dist="19050">
              <a:srgbClr val="000000">
                <a:alpha val="50000"/>
              </a:srgbClr>
            </a:outerShdw>
          </a:effectLst>
        </p:spPr>
      </p:cxnSp>
      <p:cxnSp>
        <p:nvCxnSpPr>
          <p:cNvPr id="254" name="Google Shape;254;p34"/>
          <p:cNvCxnSpPr/>
          <p:nvPr/>
        </p:nvCxnSpPr>
        <p:spPr>
          <a:xfrm flipH="1" rot="10800000">
            <a:off x="1608975" y="2321538"/>
            <a:ext cx="1782000" cy="338100"/>
          </a:xfrm>
          <a:prstGeom prst="straightConnector1">
            <a:avLst/>
          </a:prstGeom>
          <a:noFill/>
          <a:ln cap="flat" cmpd="sng" w="38100">
            <a:solidFill>
              <a:schemeClr val="accent3"/>
            </a:solidFill>
            <a:prstDash val="solid"/>
            <a:round/>
            <a:headEnd len="med" w="med" type="none"/>
            <a:tailEnd len="med" w="med" type="triangle"/>
          </a:ln>
          <a:effectLst>
            <a:outerShdw blurRad="57150" rotWithShape="0" algn="bl" dir="5400000" dist="19050">
              <a:srgbClr val="000000">
                <a:alpha val="50000"/>
              </a:srgbClr>
            </a:outerShdw>
          </a:effectLst>
        </p:spPr>
      </p:cxnSp>
      <p:cxnSp>
        <p:nvCxnSpPr>
          <p:cNvPr id="255" name="Google Shape;255;p34"/>
          <p:cNvCxnSpPr/>
          <p:nvPr/>
        </p:nvCxnSpPr>
        <p:spPr>
          <a:xfrm flipH="1" rot="10800000">
            <a:off x="2175500" y="3685725"/>
            <a:ext cx="1782000" cy="338100"/>
          </a:xfrm>
          <a:prstGeom prst="straightConnector1">
            <a:avLst/>
          </a:prstGeom>
          <a:noFill/>
          <a:ln cap="flat" cmpd="sng" w="38100">
            <a:solidFill>
              <a:schemeClr val="accent3"/>
            </a:solidFill>
            <a:prstDash val="solid"/>
            <a:round/>
            <a:headEnd len="med" w="med" type="none"/>
            <a:tailEnd len="med" w="med" type="triangle"/>
          </a:ln>
          <a:effectLst>
            <a:outerShdw blurRad="57150" rotWithShape="0" algn="bl" dir="5400000" dist="19050">
              <a:srgbClr val="000000">
                <a:alpha val="50000"/>
              </a:srgbClr>
            </a:outerShdw>
          </a:effectLst>
        </p:spPr>
      </p:cxnSp>
      <p:sp>
        <p:nvSpPr>
          <p:cNvPr id="253" name="Google Shape;253;p34"/>
          <p:cNvSpPr txBox="1"/>
          <p:nvPr/>
        </p:nvSpPr>
        <p:spPr>
          <a:xfrm>
            <a:off x="125725" y="1360575"/>
            <a:ext cx="1944600" cy="400200"/>
          </a:xfrm>
          <a:prstGeom prst="rect">
            <a:avLst/>
          </a:prstGeom>
          <a:solidFill>
            <a:schemeClr val="lt1"/>
          </a:solidFill>
          <a:ln cap="flat" cmpd="sng" w="1905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Proxima Nova"/>
                <a:ea typeface="Proxima Nova"/>
                <a:cs typeface="Proxima Nova"/>
                <a:sym typeface="Proxima Nova"/>
              </a:rPr>
              <a:t>What zone we’re in</a:t>
            </a:r>
            <a:endParaRPr b="1">
              <a:latin typeface="Proxima Nova"/>
              <a:ea typeface="Proxima Nova"/>
              <a:cs typeface="Proxima Nova"/>
              <a:sym typeface="Proxima Nova"/>
            </a:endParaRPr>
          </a:p>
        </p:txBody>
      </p:sp>
      <p:sp>
        <p:nvSpPr>
          <p:cNvPr id="256" name="Google Shape;256;p34"/>
          <p:cNvSpPr txBox="1"/>
          <p:nvPr/>
        </p:nvSpPr>
        <p:spPr>
          <a:xfrm>
            <a:off x="97125" y="2683188"/>
            <a:ext cx="2685900" cy="615600"/>
          </a:xfrm>
          <a:prstGeom prst="rect">
            <a:avLst/>
          </a:prstGeom>
          <a:solidFill>
            <a:schemeClr val="lt1"/>
          </a:solidFill>
          <a:ln cap="flat" cmpd="sng" w="1905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Proxima Nova"/>
                <a:ea typeface="Proxima Nova"/>
                <a:cs typeface="Proxima Nova"/>
                <a:sym typeface="Proxima Nova"/>
              </a:rPr>
              <a:t>Where </a:t>
            </a:r>
            <a:r>
              <a:rPr b="1" lang="en">
                <a:latin typeface="Proxima Nova"/>
                <a:ea typeface="Proxima Nova"/>
                <a:cs typeface="Proxima Nova"/>
                <a:sym typeface="Proxima Nova"/>
              </a:rPr>
              <a:t>the</a:t>
            </a:r>
            <a:r>
              <a:rPr b="1" lang="en">
                <a:latin typeface="Proxima Nova"/>
                <a:ea typeface="Proxima Nova"/>
                <a:cs typeface="Proxima Nova"/>
                <a:sym typeface="Proxima Nova"/>
              </a:rPr>
              <a:t> record is linked &amp; if record is suppressed</a:t>
            </a:r>
            <a:endParaRPr b="1">
              <a:latin typeface="Proxima Nova"/>
              <a:ea typeface="Proxima Nova"/>
              <a:cs typeface="Proxima Nova"/>
              <a:sym typeface="Proxima Nova"/>
            </a:endParaRPr>
          </a:p>
        </p:txBody>
      </p:sp>
      <p:sp>
        <p:nvSpPr>
          <p:cNvPr id="257" name="Google Shape;257;p34"/>
          <p:cNvSpPr txBox="1"/>
          <p:nvPr/>
        </p:nvSpPr>
        <p:spPr>
          <a:xfrm>
            <a:off x="311700" y="4099250"/>
            <a:ext cx="2144100" cy="615600"/>
          </a:xfrm>
          <a:prstGeom prst="rect">
            <a:avLst/>
          </a:prstGeom>
          <a:solidFill>
            <a:schemeClr val="lt1"/>
          </a:solidFill>
          <a:ln cap="flat" cmpd="sng" w="1905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Proxima Nova"/>
                <a:ea typeface="Proxima Nova"/>
                <a:cs typeface="Proxima Nova"/>
                <a:sym typeface="Proxima Nova"/>
              </a:rPr>
              <a:t>Format of the record &amp; availability of inventory</a:t>
            </a:r>
            <a:endParaRPr b="1">
              <a:latin typeface="Proxima Nova"/>
              <a:ea typeface="Proxima Nova"/>
              <a:cs typeface="Proxima Nova"/>
              <a:sym typeface="Proxima Nova"/>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sp>
        <p:nvSpPr>
          <p:cNvPr id="262" name="Google Shape;262;p35"/>
          <p:cNvSpPr txBox="1"/>
          <p:nvPr>
            <p:ph type="title"/>
          </p:nvPr>
        </p:nvSpPr>
        <p:spPr>
          <a:xfrm>
            <a:off x="311700" y="227100"/>
            <a:ext cx="28647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Reading the results</a:t>
            </a:r>
            <a:endParaRPr/>
          </a:p>
        </p:txBody>
      </p:sp>
      <p:sp>
        <p:nvSpPr>
          <p:cNvPr id="263" name="Google Shape;263;p3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descr="search results highlighting the various aspects of the search results" id="264" name="Google Shape;264;p35"/>
          <p:cNvPicPr preferRelativeResize="0"/>
          <p:nvPr/>
        </p:nvPicPr>
        <p:blipFill rotWithShape="1">
          <a:blip r:embed="rId3">
            <a:alphaModFix/>
          </a:blip>
          <a:srcRect b="0" l="20678" r="0" t="0"/>
          <a:stretch/>
        </p:blipFill>
        <p:spPr>
          <a:xfrm>
            <a:off x="3386049" y="0"/>
            <a:ext cx="5665751" cy="5143499"/>
          </a:xfrm>
          <a:prstGeom prst="rect">
            <a:avLst/>
          </a:prstGeom>
          <a:noFill/>
          <a:ln cap="flat" cmpd="sng" w="19050">
            <a:solidFill>
              <a:schemeClr val="dk2"/>
            </a:solidFill>
            <a:prstDash val="solid"/>
            <a:round/>
            <a:headEnd len="sm" w="sm" type="none"/>
            <a:tailEnd len="sm" w="sm" type="none"/>
          </a:ln>
          <a:effectLst>
            <a:outerShdw blurRad="57150" rotWithShape="0" algn="bl" dir="5400000" dist="19050">
              <a:srgbClr val="000000">
                <a:alpha val="50000"/>
              </a:srgbClr>
            </a:outerShdw>
          </a:effectLst>
        </p:spPr>
      </p:pic>
      <p:sp>
        <p:nvSpPr>
          <p:cNvPr id="265" name="Google Shape;265;p35"/>
          <p:cNvSpPr/>
          <p:nvPr/>
        </p:nvSpPr>
        <p:spPr>
          <a:xfrm>
            <a:off x="3419575" y="393925"/>
            <a:ext cx="4115100" cy="368700"/>
          </a:xfrm>
          <a:prstGeom prst="rect">
            <a:avLst/>
          </a:prstGeom>
          <a:noFill/>
          <a:ln cap="flat" cmpd="sng" w="1905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35"/>
          <p:cNvSpPr/>
          <p:nvPr/>
        </p:nvSpPr>
        <p:spPr>
          <a:xfrm>
            <a:off x="3419575" y="3304925"/>
            <a:ext cx="653700" cy="368700"/>
          </a:xfrm>
          <a:prstGeom prst="rect">
            <a:avLst/>
          </a:prstGeom>
          <a:noFill/>
          <a:ln cap="flat" cmpd="sng" w="1905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35"/>
          <p:cNvSpPr/>
          <p:nvPr/>
        </p:nvSpPr>
        <p:spPr>
          <a:xfrm>
            <a:off x="4242575" y="4736775"/>
            <a:ext cx="3292200" cy="368700"/>
          </a:xfrm>
          <a:prstGeom prst="rect">
            <a:avLst/>
          </a:prstGeom>
          <a:noFill/>
          <a:ln cap="flat" cmpd="sng" w="1905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68" name="Google Shape;268;p35"/>
          <p:cNvCxnSpPr/>
          <p:nvPr/>
        </p:nvCxnSpPr>
        <p:spPr>
          <a:xfrm flipH="1" rot="10800000">
            <a:off x="2237800" y="774675"/>
            <a:ext cx="1533900" cy="720900"/>
          </a:xfrm>
          <a:prstGeom prst="straightConnector1">
            <a:avLst/>
          </a:prstGeom>
          <a:noFill/>
          <a:ln cap="flat" cmpd="sng" w="38100">
            <a:solidFill>
              <a:schemeClr val="accent3"/>
            </a:solidFill>
            <a:prstDash val="solid"/>
            <a:round/>
            <a:headEnd len="med" w="med" type="none"/>
            <a:tailEnd len="med" w="med" type="triangle"/>
          </a:ln>
          <a:effectLst>
            <a:outerShdw blurRad="57150" rotWithShape="0" algn="bl" dir="5400000" dist="19050">
              <a:srgbClr val="000000">
                <a:alpha val="50000"/>
              </a:srgbClr>
            </a:outerShdw>
          </a:effectLst>
        </p:spPr>
      </p:cxnSp>
      <p:cxnSp>
        <p:nvCxnSpPr>
          <p:cNvPr id="269" name="Google Shape;269;p35"/>
          <p:cNvCxnSpPr/>
          <p:nvPr/>
        </p:nvCxnSpPr>
        <p:spPr>
          <a:xfrm>
            <a:off x="2707150" y="3304925"/>
            <a:ext cx="678900" cy="202500"/>
          </a:xfrm>
          <a:prstGeom prst="straightConnector1">
            <a:avLst/>
          </a:prstGeom>
          <a:noFill/>
          <a:ln cap="flat" cmpd="sng" w="38100">
            <a:solidFill>
              <a:schemeClr val="accent3"/>
            </a:solidFill>
            <a:prstDash val="solid"/>
            <a:round/>
            <a:headEnd len="med" w="med" type="none"/>
            <a:tailEnd len="med" w="med" type="triangle"/>
          </a:ln>
          <a:effectLst>
            <a:outerShdw blurRad="57150" rotWithShape="0" algn="bl" dir="5400000" dist="19050">
              <a:srgbClr val="000000">
                <a:alpha val="50000"/>
              </a:srgbClr>
            </a:outerShdw>
          </a:effectLst>
        </p:spPr>
      </p:cxnSp>
      <p:cxnSp>
        <p:nvCxnSpPr>
          <p:cNvPr id="270" name="Google Shape;270;p35"/>
          <p:cNvCxnSpPr/>
          <p:nvPr/>
        </p:nvCxnSpPr>
        <p:spPr>
          <a:xfrm>
            <a:off x="2573075" y="4836000"/>
            <a:ext cx="1669500" cy="64800"/>
          </a:xfrm>
          <a:prstGeom prst="straightConnector1">
            <a:avLst/>
          </a:prstGeom>
          <a:noFill/>
          <a:ln cap="flat" cmpd="sng" w="38100">
            <a:solidFill>
              <a:schemeClr val="accent3"/>
            </a:solidFill>
            <a:prstDash val="solid"/>
            <a:round/>
            <a:headEnd len="med" w="med" type="none"/>
            <a:tailEnd len="med" w="med" type="triangle"/>
          </a:ln>
          <a:effectLst>
            <a:outerShdw blurRad="57150" rotWithShape="0" algn="bl" dir="5400000" dist="19050">
              <a:srgbClr val="000000">
                <a:alpha val="50000"/>
              </a:srgbClr>
            </a:outerShdw>
          </a:effectLst>
        </p:spPr>
      </p:cxnSp>
      <p:sp>
        <p:nvSpPr>
          <p:cNvPr id="271" name="Google Shape;271;p35"/>
          <p:cNvSpPr txBox="1"/>
          <p:nvPr/>
        </p:nvSpPr>
        <p:spPr>
          <a:xfrm>
            <a:off x="896800" y="1234850"/>
            <a:ext cx="1282200" cy="615600"/>
          </a:xfrm>
          <a:prstGeom prst="rect">
            <a:avLst/>
          </a:prstGeom>
          <a:solidFill>
            <a:schemeClr val="lt1"/>
          </a:solidFill>
          <a:ln cap="flat" cmpd="sng" w="1905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Proxima Nova"/>
                <a:ea typeface="Proxima Nova"/>
                <a:cs typeface="Proxima Nova"/>
                <a:sym typeface="Proxima Nova"/>
              </a:rPr>
              <a:t>Our search parameters</a:t>
            </a:r>
            <a:endParaRPr b="1">
              <a:latin typeface="Proxima Nova"/>
              <a:ea typeface="Proxima Nova"/>
              <a:cs typeface="Proxima Nova"/>
              <a:sym typeface="Proxima Nova"/>
            </a:endParaRPr>
          </a:p>
        </p:txBody>
      </p:sp>
      <p:sp>
        <p:nvSpPr>
          <p:cNvPr id="272" name="Google Shape;272;p35"/>
          <p:cNvSpPr txBox="1"/>
          <p:nvPr/>
        </p:nvSpPr>
        <p:spPr>
          <a:xfrm>
            <a:off x="236275" y="2684925"/>
            <a:ext cx="2685900" cy="615600"/>
          </a:xfrm>
          <a:prstGeom prst="rect">
            <a:avLst/>
          </a:prstGeom>
          <a:solidFill>
            <a:schemeClr val="lt1"/>
          </a:solidFill>
          <a:ln cap="flat" cmpd="sng" w="1905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Proxima Nova"/>
                <a:ea typeface="Proxima Nova"/>
                <a:cs typeface="Proxima Nova"/>
                <a:sym typeface="Proxima Nova"/>
              </a:rPr>
              <a:t>Record is linked to NZ, but is suppressed</a:t>
            </a:r>
            <a:endParaRPr b="1">
              <a:latin typeface="Proxima Nova"/>
              <a:ea typeface="Proxima Nova"/>
              <a:cs typeface="Proxima Nova"/>
              <a:sym typeface="Proxima Nova"/>
            </a:endParaRPr>
          </a:p>
        </p:txBody>
      </p:sp>
      <p:sp>
        <p:nvSpPr>
          <p:cNvPr id="273" name="Google Shape;273;p35"/>
          <p:cNvSpPr txBox="1"/>
          <p:nvPr/>
        </p:nvSpPr>
        <p:spPr>
          <a:xfrm>
            <a:off x="553900" y="4215500"/>
            <a:ext cx="1968000" cy="831300"/>
          </a:xfrm>
          <a:prstGeom prst="rect">
            <a:avLst/>
          </a:prstGeom>
          <a:solidFill>
            <a:schemeClr val="lt1"/>
          </a:solidFill>
          <a:ln cap="flat" cmpd="sng" w="1905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l">
              <a:spcBef>
                <a:spcPts val="0"/>
              </a:spcBef>
              <a:spcAft>
                <a:spcPts val="0"/>
              </a:spcAft>
              <a:buNone/>
            </a:pPr>
            <a:r>
              <a:rPr b="1" lang="en">
                <a:latin typeface="Proxima Nova"/>
                <a:ea typeface="Proxima Nova"/>
                <a:cs typeface="Proxima Nova"/>
                <a:sym typeface="Proxima Nova"/>
              </a:rPr>
              <a:t>Physical inventory, but it’s grey, so it’s not available</a:t>
            </a:r>
            <a:endParaRPr b="1">
              <a:latin typeface="Proxima Nova"/>
              <a:ea typeface="Proxima Nova"/>
              <a:cs typeface="Proxima Nova"/>
              <a:sym typeface="Proxima Nova"/>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3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Search: In the NZ</a:t>
            </a:r>
            <a:endParaRPr/>
          </a:p>
        </p:txBody>
      </p:sp>
      <p:pic>
        <p:nvPicPr>
          <p:cNvPr id="279" name="Google Shape;279;p36"/>
          <p:cNvPicPr preferRelativeResize="0"/>
          <p:nvPr/>
        </p:nvPicPr>
        <p:blipFill>
          <a:blip r:embed="rId3">
            <a:alphaModFix/>
          </a:blip>
          <a:stretch>
            <a:fillRect/>
          </a:stretch>
        </p:blipFill>
        <p:spPr>
          <a:xfrm>
            <a:off x="1183725" y="1057575"/>
            <a:ext cx="7648575" cy="3638550"/>
          </a:xfrm>
          <a:prstGeom prst="rect">
            <a:avLst/>
          </a:prstGeom>
          <a:noFill/>
          <a:ln>
            <a:noFill/>
          </a:ln>
          <a:effectLst>
            <a:outerShdw blurRad="57150" rotWithShape="0" algn="bl" dir="5400000" dist="19050">
              <a:srgbClr val="000000">
                <a:alpha val="50000"/>
              </a:srgbClr>
            </a:outerShdw>
          </a:effectLst>
        </p:spPr>
      </p:pic>
      <p:sp>
        <p:nvSpPr>
          <p:cNvPr id="280" name="Google Shape;280;p36"/>
          <p:cNvSpPr/>
          <p:nvPr/>
        </p:nvSpPr>
        <p:spPr>
          <a:xfrm>
            <a:off x="2304850" y="3805100"/>
            <a:ext cx="6378000" cy="815700"/>
          </a:xfrm>
          <a:prstGeom prst="rect">
            <a:avLst/>
          </a:prstGeom>
          <a:noFill/>
          <a:ln cap="flat" cmpd="sng" w="3810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36"/>
          <p:cNvSpPr/>
          <p:nvPr/>
        </p:nvSpPr>
        <p:spPr>
          <a:xfrm>
            <a:off x="1315875" y="1057575"/>
            <a:ext cx="762600" cy="635400"/>
          </a:xfrm>
          <a:prstGeom prst="rect">
            <a:avLst/>
          </a:prstGeom>
          <a:noFill/>
          <a:ln cap="flat" cmpd="sng" w="3810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282" name="Google Shape;282;p36"/>
          <p:cNvCxnSpPr/>
          <p:nvPr/>
        </p:nvCxnSpPr>
        <p:spPr>
          <a:xfrm flipH="1" rot="10800000">
            <a:off x="988975" y="1335650"/>
            <a:ext cx="717600" cy="650700"/>
          </a:xfrm>
          <a:prstGeom prst="straightConnector1">
            <a:avLst/>
          </a:prstGeom>
          <a:noFill/>
          <a:ln cap="flat" cmpd="sng" w="38100">
            <a:solidFill>
              <a:schemeClr val="accent3"/>
            </a:solidFill>
            <a:prstDash val="solid"/>
            <a:round/>
            <a:headEnd len="med" w="med" type="none"/>
            <a:tailEnd len="med" w="med" type="triangle"/>
          </a:ln>
          <a:effectLst>
            <a:outerShdw blurRad="57150" rotWithShape="0" algn="bl" dir="5400000" dist="19050">
              <a:srgbClr val="000000">
                <a:alpha val="50000"/>
              </a:srgbClr>
            </a:outerShdw>
          </a:effectLst>
        </p:spPr>
      </p:cxnSp>
      <p:sp>
        <p:nvSpPr>
          <p:cNvPr id="283" name="Google Shape;283;p36"/>
          <p:cNvSpPr txBox="1"/>
          <p:nvPr/>
        </p:nvSpPr>
        <p:spPr>
          <a:xfrm>
            <a:off x="234675" y="1986350"/>
            <a:ext cx="1290600" cy="615600"/>
          </a:xfrm>
          <a:prstGeom prst="rect">
            <a:avLst/>
          </a:prstGeom>
          <a:solidFill>
            <a:schemeClr val="lt1"/>
          </a:solidFill>
          <a:ln cap="flat" cmpd="sng" w="9525">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l">
              <a:spcBef>
                <a:spcPts val="0"/>
              </a:spcBef>
              <a:spcAft>
                <a:spcPts val="0"/>
              </a:spcAft>
              <a:buNone/>
            </a:pPr>
            <a:r>
              <a:rPr lang="en">
                <a:latin typeface="Proxima Nova"/>
                <a:ea typeface="Proxima Nova"/>
                <a:cs typeface="Proxima Nova"/>
                <a:sym typeface="Proxima Nova"/>
              </a:rPr>
              <a:t>Not linked to my IZ</a:t>
            </a:r>
            <a:endParaRPr>
              <a:latin typeface="Proxima Nova"/>
              <a:ea typeface="Proxima Nova"/>
              <a:cs typeface="Proxima Nova"/>
              <a:sym typeface="Proxima Nova"/>
            </a:endParaRPr>
          </a:p>
        </p:txBody>
      </p:sp>
      <p:sp>
        <p:nvSpPr>
          <p:cNvPr id="284" name="Google Shape;284;p36"/>
          <p:cNvSpPr txBox="1"/>
          <p:nvPr/>
        </p:nvSpPr>
        <p:spPr>
          <a:xfrm>
            <a:off x="494500" y="2422200"/>
            <a:ext cx="4827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latin typeface="Proxima Nova"/>
              <a:ea typeface="Proxima Nova"/>
              <a:cs typeface="Proxima Nova"/>
              <a:sym typeface="Proxima Nova"/>
            </a:endParaRPr>
          </a:p>
        </p:txBody>
      </p:sp>
      <p:cxnSp>
        <p:nvCxnSpPr>
          <p:cNvPr id="285" name="Google Shape;285;p36"/>
          <p:cNvCxnSpPr/>
          <p:nvPr/>
        </p:nvCxnSpPr>
        <p:spPr>
          <a:xfrm flipH="1">
            <a:off x="5783100" y="2639850"/>
            <a:ext cx="1500" cy="1282500"/>
          </a:xfrm>
          <a:prstGeom prst="straightConnector1">
            <a:avLst/>
          </a:prstGeom>
          <a:noFill/>
          <a:ln cap="flat" cmpd="sng" w="38100">
            <a:solidFill>
              <a:schemeClr val="accent3"/>
            </a:solidFill>
            <a:prstDash val="solid"/>
            <a:round/>
            <a:headEnd len="med" w="med" type="none"/>
            <a:tailEnd len="med" w="med" type="triangle"/>
          </a:ln>
          <a:effectLst>
            <a:outerShdw blurRad="57150" rotWithShape="0" algn="bl" dir="5400000" dist="19050">
              <a:srgbClr val="000000">
                <a:alpha val="50000"/>
              </a:srgbClr>
            </a:outerShdw>
          </a:effectLst>
        </p:spPr>
      </p:cxnSp>
      <p:sp>
        <p:nvSpPr>
          <p:cNvPr id="286" name="Google Shape;286;p36"/>
          <p:cNvSpPr txBox="1"/>
          <p:nvPr/>
        </p:nvSpPr>
        <p:spPr>
          <a:xfrm>
            <a:off x="5218800" y="2422200"/>
            <a:ext cx="1130100" cy="615600"/>
          </a:xfrm>
          <a:prstGeom prst="rect">
            <a:avLst/>
          </a:prstGeom>
          <a:solidFill>
            <a:schemeClr val="lt1"/>
          </a:solidFill>
          <a:ln cap="flat" cmpd="sng" w="9525">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l">
              <a:spcBef>
                <a:spcPts val="0"/>
              </a:spcBef>
              <a:spcAft>
                <a:spcPts val="0"/>
              </a:spcAft>
              <a:buNone/>
            </a:pPr>
            <a:r>
              <a:rPr lang="en">
                <a:latin typeface="Proxima Nova"/>
                <a:ea typeface="Proxima Nova"/>
                <a:cs typeface="Proxima Nova"/>
                <a:sym typeface="Proxima Nova"/>
              </a:rPr>
              <a:t>Is linked to these IZs</a:t>
            </a:r>
            <a:endParaRPr>
              <a:latin typeface="Proxima Nova"/>
              <a:ea typeface="Proxima Nova"/>
              <a:cs typeface="Proxima Nova"/>
              <a:sym typeface="Proxima Nova"/>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37"/>
          <p:cNvSpPr txBox="1"/>
          <p:nvPr>
            <p:ph type="title"/>
          </p:nvPr>
        </p:nvSpPr>
        <p:spPr>
          <a:xfrm>
            <a:off x="311700" y="2480550"/>
            <a:ext cx="8114400" cy="24459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Live Demos</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38"/>
          <p:cNvSpPr txBox="1"/>
          <p:nvPr>
            <p:ph type="title"/>
          </p:nvPr>
        </p:nvSpPr>
        <p:spPr>
          <a:xfrm>
            <a:off x="311700" y="2480550"/>
            <a:ext cx="8114400" cy="24459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Questions?</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Overview</a:t>
            </a:r>
            <a:endParaRPr/>
          </a:p>
        </p:txBody>
      </p:sp>
      <p:sp>
        <p:nvSpPr>
          <p:cNvPr id="70" name="Google Shape;70;p15"/>
          <p:cNvSpPr txBox="1"/>
          <p:nvPr>
            <p:ph idx="1" type="body"/>
          </p:nvPr>
        </p:nvSpPr>
        <p:spPr>
          <a:xfrm>
            <a:off x="311700" y="1152475"/>
            <a:ext cx="4295100" cy="38010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rgbClr val="000000"/>
              </a:buClr>
              <a:buSzPts val="1800"/>
              <a:buChar char="●"/>
            </a:pPr>
            <a:r>
              <a:rPr lang="en">
                <a:solidFill>
                  <a:srgbClr val="000000"/>
                </a:solidFill>
              </a:rPr>
              <a:t>Foundations</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What is Alma? </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What’s in Alma?</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Customize</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How to bookmark your favorites</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Give yourself shortcuts</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Add widgets</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Search</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Simple search vs. Advanced search</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Parameters </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Understanding results displays</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Demonstrations</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Questions</a:t>
            </a:r>
            <a:endParaRPr>
              <a:solidFill>
                <a:srgbClr val="000000"/>
              </a:solidFill>
            </a:endParaRPr>
          </a:p>
        </p:txBody>
      </p:sp>
      <p:pic>
        <p:nvPicPr>
          <p:cNvPr descr="Picture of a orange and white long hair cat in front of a computer monitor showing alma" id="71" name="Google Shape;71;p15"/>
          <p:cNvPicPr preferRelativeResize="0"/>
          <p:nvPr/>
        </p:nvPicPr>
        <p:blipFill>
          <a:blip r:embed="rId3">
            <a:alphaModFix/>
          </a:blip>
          <a:stretch>
            <a:fillRect/>
          </a:stretch>
        </p:blipFill>
        <p:spPr>
          <a:xfrm>
            <a:off x="4440700" y="984150"/>
            <a:ext cx="4232400" cy="3175178"/>
          </a:xfrm>
          <a:prstGeom prst="rect">
            <a:avLst/>
          </a:prstGeom>
          <a:noFill/>
          <a:ln cap="flat" cmpd="sng" w="19050">
            <a:solidFill>
              <a:schemeClr val="dk2"/>
            </a:solidFill>
            <a:prstDash val="solid"/>
            <a:round/>
            <a:headEnd len="sm" w="sm" type="none"/>
            <a:tailEnd len="sm" w="sm" type="none"/>
          </a:ln>
          <a:effectLst>
            <a:outerShdw blurRad="57150" rotWithShape="0" algn="bl" dir="5400000" dist="19050">
              <a:srgbClr val="000000">
                <a:alpha val="50000"/>
              </a:srgbClr>
            </a:outerShdw>
          </a:effectLst>
        </p:spPr>
      </p:pic>
      <p:sp>
        <p:nvSpPr>
          <p:cNvPr id="72" name="Google Shape;72;p15"/>
          <p:cNvSpPr/>
          <p:nvPr/>
        </p:nvSpPr>
        <p:spPr>
          <a:xfrm>
            <a:off x="6604450" y="259800"/>
            <a:ext cx="1475100" cy="1056000"/>
          </a:xfrm>
          <a:prstGeom prst="wedgeRoundRectCallout">
            <a:avLst>
              <a:gd fmla="val -20833" name="adj1"/>
              <a:gd fmla="val 62500" name="adj2"/>
              <a:gd fmla="val 0" name="adj3"/>
            </a:avLst>
          </a:prstGeom>
          <a:solidFill>
            <a:schemeClr val="lt1"/>
          </a:solidFill>
          <a:ln cap="flat" cmpd="sng" w="9525">
            <a:solidFill>
              <a:schemeClr val="dk2"/>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5"/>
          <p:cNvSpPr txBox="1"/>
          <p:nvPr/>
        </p:nvSpPr>
        <p:spPr>
          <a:xfrm>
            <a:off x="6654725" y="372150"/>
            <a:ext cx="1734900" cy="831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latin typeface="Proxima Nova"/>
                <a:ea typeface="Proxima Nova"/>
                <a:cs typeface="Proxima Nova"/>
                <a:sym typeface="Proxima Nova"/>
              </a:rPr>
              <a:t>Who’s ready to learn about the cat-alog?</a:t>
            </a:r>
            <a:endParaRPr>
              <a:latin typeface="Proxima Nova"/>
              <a:ea typeface="Proxima Nova"/>
              <a:cs typeface="Proxima Nova"/>
              <a:sym typeface="Proxima Nova"/>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16"/>
          <p:cNvSpPr txBox="1"/>
          <p:nvPr>
            <p:ph type="title"/>
          </p:nvPr>
        </p:nvSpPr>
        <p:spPr>
          <a:xfrm>
            <a:off x="311700" y="2480550"/>
            <a:ext cx="8114400" cy="2445900"/>
          </a:xfrm>
          <a:prstGeom prst="rect">
            <a:avLst/>
          </a:prstGeom>
        </p:spPr>
        <p:txBody>
          <a:bodyPr anchorCtr="0" anchor="b" bIns="91425" lIns="91425" spcFirstLastPara="1" rIns="91425" wrap="square" tIns="91425">
            <a:normAutofit/>
          </a:bodyPr>
          <a:lstStyle/>
          <a:p>
            <a:pPr indent="0" lvl="0" marL="0" rtl="0" algn="l">
              <a:spcBef>
                <a:spcPts val="0"/>
              </a:spcBef>
              <a:spcAft>
                <a:spcPts val="0"/>
              </a:spcAft>
              <a:buNone/>
            </a:pPr>
            <a:r>
              <a:rPr lang="en"/>
              <a:t>Foundations</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pic>
        <p:nvPicPr>
          <p:cNvPr descr="Iceberg in water with a small portion poking out of the top and a large section underwater" id="83" name="Google Shape;83;p17"/>
          <p:cNvPicPr preferRelativeResize="0"/>
          <p:nvPr/>
        </p:nvPicPr>
        <p:blipFill>
          <a:blip r:embed="rId3">
            <a:alphaModFix/>
          </a:blip>
          <a:stretch>
            <a:fillRect/>
          </a:stretch>
        </p:blipFill>
        <p:spPr>
          <a:xfrm>
            <a:off x="223625" y="117050"/>
            <a:ext cx="3380024" cy="4909399"/>
          </a:xfrm>
          <a:prstGeom prst="rect">
            <a:avLst/>
          </a:prstGeom>
          <a:noFill/>
          <a:ln cap="flat" cmpd="sng" w="19050">
            <a:solidFill>
              <a:schemeClr val="accent2"/>
            </a:solidFill>
            <a:prstDash val="solid"/>
            <a:round/>
            <a:headEnd len="sm" w="sm" type="none"/>
            <a:tailEnd len="sm" w="sm" type="none"/>
          </a:ln>
          <a:effectLst>
            <a:outerShdw blurRad="57150" rotWithShape="0" algn="bl" dir="5400000" dist="19050">
              <a:srgbClr val="000000">
                <a:alpha val="50000"/>
              </a:srgbClr>
            </a:outerShdw>
          </a:effectLst>
        </p:spPr>
      </p:pic>
      <p:sp>
        <p:nvSpPr>
          <p:cNvPr id="84" name="Google Shape;84;p17"/>
          <p:cNvSpPr txBox="1"/>
          <p:nvPr>
            <p:ph idx="1" type="body"/>
          </p:nvPr>
        </p:nvSpPr>
        <p:spPr>
          <a:xfrm>
            <a:off x="3686700" y="117050"/>
            <a:ext cx="5998800" cy="5988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en"/>
              <a:t>Alma + Primo VE = 1 system</a:t>
            </a:r>
            <a:endParaRPr/>
          </a:p>
        </p:txBody>
      </p:sp>
      <p:cxnSp>
        <p:nvCxnSpPr>
          <p:cNvPr id="85" name="Google Shape;85;p17"/>
          <p:cNvCxnSpPr/>
          <p:nvPr/>
        </p:nvCxnSpPr>
        <p:spPr>
          <a:xfrm flipH="1">
            <a:off x="2971275" y="1360950"/>
            <a:ext cx="2133900" cy="6300"/>
          </a:xfrm>
          <a:prstGeom prst="straightConnector1">
            <a:avLst/>
          </a:prstGeom>
          <a:noFill/>
          <a:ln cap="flat" cmpd="sng" w="114300">
            <a:solidFill>
              <a:schemeClr val="accent3"/>
            </a:solidFill>
            <a:prstDash val="solid"/>
            <a:round/>
            <a:headEnd len="med" w="med" type="none"/>
            <a:tailEnd len="med" w="med" type="triangle"/>
          </a:ln>
          <a:effectLst>
            <a:outerShdw blurRad="57150" rotWithShape="0" algn="bl" dir="5400000" dist="19050">
              <a:srgbClr val="000000">
                <a:alpha val="50000"/>
              </a:srgbClr>
            </a:outerShdw>
          </a:effectLst>
        </p:spPr>
      </p:cxnSp>
      <p:cxnSp>
        <p:nvCxnSpPr>
          <p:cNvPr id="86" name="Google Shape;86;p17"/>
          <p:cNvCxnSpPr/>
          <p:nvPr/>
        </p:nvCxnSpPr>
        <p:spPr>
          <a:xfrm flipH="1">
            <a:off x="2971275" y="3200175"/>
            <a:ext cx="2133900" cy="6300"/>
          </a:xfrm>
          <a:prstGeom prst="straightConnector1">
            <a:avLst/>
          </a:prstGeom>
          <a:noFill/>
          <a:ln cap="flat" cmpd="sng" w="114300">
            <a:solidFill>
              <a:schemeClr val="accent3"/>
            </a:solidFill>
            <a:prstDash val="solid"/>
            <a:round/>
            <a:headEnd len="med" w="med" type="none"/>
            <a:tailEnd len="med" w="med" type="triangle"/>
          </a:ln>
          <a:effectLst>
            <a:outerShdw blurRad="57150" rotWithShape="0" algn="bl" dir="5400000" dist="19050">
              <a:srgbClr val="000000">
                <a:alpha val="50000"/>
              </a:srgbClr>
            </a:outerShdw>
          </a:effectLst>
        </p:spPr>
      </p:cxnSp>
      <p:sp>
        <p:nvSpPr>
          <p:cNvPr id="87" name="Google Shape;87;p17"/>
          <p:cNvSpPr txBox="1"/>
          <p:nvPr/>
        </p:nvSpPr>
        <p:spPr>
          <a:xfrm>
            <a:off x="5284050" y="1056300"/>
            <a:ext cx="2721900" cy="10467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SzPts val="1400"/>
              <a:buFont typeface="Proxima Nova"/>
              <a:buChar char="●"/>
            </a:pPr>
            <a:r>
              <a:rPr lang="en">
                <a:latin typeface="Proxima Nova"/>
                <a:ea typeface="Proxima Nova"/>
                <a:cs typeface="Proxima Nova"/>
                <a:sym typeface="Proxima Nova"/>
              </a:rPr>
              <a:t>Discovery layer</a:t>
            </a:r>
            <a:endParaRPr>
              <a:latin typeface="Proxima Nova"/>
              <a:ea typeface="Proxima Nova"/>
              <a:cs typeface="Proxima Nova"/>
              <a:sym typeface="Proxima Nova"/>
            </a:endParaRPr>
          </a:p>
          <a:p>
            <a:pPr indent="-317500" lvl="0" marL="457200" rtl="0" algn="l">
              <a:spcBef>
                <a:spcPts val="0"/>
              </a:spcBef>
              <a:spcAft>
                <a:spcPts val="0"/>
              </a:spcAft>
              <a:buSzPts val="1400"/>
              <a:buFont typeface="Proxima Nova"/>
              <a:buChar char="●"/>
            </a:pPr>
            <a:r>
              <a:rPr lang="en">
                <a:latin typeface="Proxima Nova"/>
                <a:ea typeface="Proxima Nova"/>
                <a:cs typeface="Proxima Nova"/>
                <a:sym typeface="Proxima Nova"/>
              </a:rPr>
              <a:t>Patron facing</a:t>
            </a:r>
            <a:endParaRPr>
              <a:latin typeface="Proxima Nova"/>
              <a:ea typeface="Proxima Nova"/>
              <a:cs typeface="Proxima Nova"/>
              <a:sym typeface="Proxima Nova"/>
            </a:endParaRPr>
          </a:p>
          <a:p>
            <a:pPr indent="-317500" lvl="0" marL="457200" rtl="0" algn="l">
              <a:spcBef>
                <a:spcPts val="0"/>
              </a:spcBef>
              <a:spcAft>
                <a:spcPts val="0"/>
              </a:spcAft>
              <a:buSzPts val="1400"/>
              <a:buFont typeface="Proxima Nova"/>
              <a:buChar char="●"/>
            </a:pPr>
            <a:r>
              <a:rPr lang="en" u="sng">
                <a:latin typeface="Proxima Nova"/>
                <a:ea typeface="Proxima Nova"/>
                <a:cs typeface="Proxima Nova"/>
                <a:sym typeface="Proxima Nova"/>
              </a:rPr>
              <a:t>Shows</a:t>
            </a:r>
            <a:r>
              <a:rPr lang="en">
                <a:latin typeface="Proxima Nova"/>
                <a:ea typeface="Proxima Nova"/>
                <a:cs typeface="Proxima Nova"/>
                <a:sym typeface="Proxima Nova"/>
              </a:rPr>
              <a:t> records</a:t>
            </a:r>
            <a:endParaRPr>
              <a:latin typeface="Proxima Nova"/>
              <a:ea typeface="Proxima Nova"/>
              <a:cs typeface="Proxima Nova"/>
              <a:sym typeface="Proxima Nova"/>
            </a:endParaRPr>
          </a:p>
          <a:p>
            <a:pPr indent="-317500" lvl="0" marL="457200" rtl="0" algn="l">
              <a:spcBef>
                <a:spcPts val="0"/>
              </a:spcBef>
              <a:spcAft>
                <a:spcPts val="0"/>
              </a:spcAft>
              <a:buSzPts val="1400"/>
              <a:buFont typeface="Proxima Nova"/>
              <a:buChar char="●"/>
            </a:pPr>
            <a:r>
              <a:rPr lang="en">
                <a:latin typeface="Proxima Nova"/>
                <a:ea typeface="Proxima Nova"/>
                <a:cs typeface="Proxima Nova"/>
                <a:sym typeface="Proxima Nova"/>
              </a:rPr>
              <a:t>Where the magic is found</a:t>
            </a:r>
            <a:endParaRPr>
              <a:latin typeface="Proxima Nova"/>
              <a:ea typeface="Proxima Nova"/>
              <a:cs typeface="Proxima Nova"/>
              <a:sym typeface="Proxima Nova"/>
            </a:endParaRPr>
          </a:p>
        </p:txBody>
      </p:sp>
      <p:sp>
        <p:nvSpPr>
          <p:cNvPr id="88" name="Google Shape;88;p17"/>
          <p:cNvSpPr txBox="1"/>
          <p:nvPr/>
        </p:nvSpPr>
        <p:spPr>
          <a:xfrm>
            <a:off x="5325150" y="2895525"/>
            <a:ext cx="2721900" cy="1446000"/>
          </a:xfrm>
          <a:prstGeom prst="rect">
            <a:avLst/>
          </a:prstGeom>
          <a:noFill/>
          <a:ln>
            <a:noFill/>
          </a:ln>
        </p:spPr>
        <p:txBody>
          <a:bodyPr anchorCtr="0" anchor="t" bIns="91425" lIns="91425" spcFirstLastPara="1" rIns="91425" wrap="square" tIns="91425">
            <a:noAutofit/>
          </a:bodyPr>
          <a:lstStyle/>
          <a:p>
            <a:pPr indent="-317500" lvl="0" marL="457200" rtl="0" algn="l">
              <a:spcBef>
                <a:spcPts val="0"/>
              </a:spcBef>
              <a:spcAft>
                <a:spcPts val="0"/>
              </a:spcAft>
              <a:buSzPts val="1400"/>
              <a:buFont typeface="Proxima Nova"/>
              <a:buChar char="●"/>
            </a:pPr>
            <a:r>
              <a:rPr lang="en">
                <a:latin typeface="Proxima Nova"/>
                <a:ea typeface="Proxima Nova"/>
                <a:cs typeface="Proxima Nova"/>
                <a:sym typeface="Proxima Nova"/>
              </a:rPr>
              <a:t>Staff facing</a:t>
            </a:r>
            <a:endParaRPr>
              <a:latin typeface="Proxima Nova"/>
              <a:ea typeface="Proxima Nova"/>
              <a:cs typeface="Proxima Nova"/>
              <a:sym typeface="Proxima Nova"/>
            </a:endParaRPr>
          </a:p>
          <a:p>
            <a:pPr indent="-317500" lvl="0" marL="457200" rtl="0" algn="l">
              <a:spcBef>
                <a:spcPts val="0"/>
              </a:spcBef>
              <a:spcAft>
                <a:spcPts val="0"/>
              </a:spcAft>
              <a:buSzPts val="1400"/>
              <a:buFont typeface="Proxima Nova"/>
              <a:buChar char="●"/>
            </a:pPr>
            <a:r>
              <a:rPr lang="en" u="sng">
                <a:latin typeface="Proxima Nova"/>
                <a:ea typeface="Proxima Nova"/>
                <a:cs typeface="Proxima Nova"/>
                <a:sym typeface="Proxima Nova"/>
              </a:rPr>
              <a:t>Contains</a:t>
            </a:r>
            <a:r>
              <a:rPr lang="en">
                <a:latin typeface="Proxima Nova"/>
                <a:ea typeface="Proxima Nova"/>
                <a:cs typeface="Proxima Nova"/>
                <a:sym typeface="Proxima Nova"/>
              </a:rPr>
              <a:t> records</a:t>
            </a:r>
            <a:endParaRPr>
              <a:latin typeface="Proxima Nova"/>
              <a:ea typeface="Proxima Nova"/>
              <a:cs typeface="Proxima Nova"/>
              <a:sym typeface="Proxima Nova"/>
            </a:endParaRPr>
          </a:p>
          <a:p>
            <a:pPr indent="-317500" lvl="0" marL="457200" rtl="0" algn="l">
              <a:spcBef>
                <a:spcPts val="0"/>
              </a:spcBef>
              <a:spcAft>
                <a:spcPts val="0"/>
              </a:spcAft>
              <a:buSzPts val="1400"/>
              <a:buFont typeface="Proxima Nova"/>
              <a:buChar char="●"/>
            </a:pPr>
            <a:r>
              <a:rPr lang="en">
                <a:latin typeface="Proxima Nova"/>
                <a:ea typeface="Proxima Nova"/>
                <a:cs typeface="Proxima Nova"/>
                <a:sym typeface="Proxima Nova"/>
              </a:rPr>
              <a:t>Where the magic happens</a:t>
            </a:r>
            <a:endParaRPr>
              <a:latin typeface="Proxima Nova"/>
              <a:ea typeface="Proxima Nova"/>
              <a:cs typeface="Proxima Nova"/>
              <a:sym typeface="Proxima Nova"/>
            </a:endParaRPr>
          </a:p>
          <a:p>
            <a:pPr indent="-317500" lvl="0" marL="457200" rtl="0" algn="l">
              <a:spcBef>
                <a:spcPts val="0"/>
              </a:spcBef>
              <a:spcAft>
                <a:spcPts val="0"/>
              </a:spcAft>
              <a:buSzPts val="1400"/>
              <a:buFont typeface="Proxima Nova"/>
              <a:buChar char="●"/>
            </a:pPr>
            <a:r>
              <a:rPr lang="en">
                <a:latin typeface="Proxima Nova"/>
                <a:ea typeface="Proxima Nova"/>
                <a:cs typeface="Proxima Nova"/>
                <a:sym typeface="Proxima Nova"/>
              </a:rPr>
              <a:t>Also handles Primo VE customization</a:t>
            </a:r>
            <a:endParaRPr>
              <a:latin typeface="Proxima Nova"/>
              <a:ea typeface="Proxima Nova"/>
              <a:cs typeface="Proxima Nova"/>
              <a:sym typeface="Proxima Nova"/>
            </a:endParaRPr>
          </a:p>
        </p:txBody>
      </p:sp>
      <p:sp>
        <p:nvSpPr>
          <p:cNvPr id="89" name="Google Shape;89;p17"/>
          <p:cNvSpPr txBox="1"/>
          <p:nvPr/>
        </p:nvSpPr>
        <p:spPr>
          <a:xfrm>
            <a:off x="3641975" y="4734750"/>
            <a:ext cx="36804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latin typeface="Proxima Nova"/>
                <a:ea typeface="Proxima Nova"/>
                <a:cs typeface="Proxima Nova"/>
                <a:sym typeface="Proxima Nova"/>
              </a:rPr>
              <a:t>Image from Wikimedia Commons.</a:t>
            </a:r>
            <a:endParaRPr sz="800">
              <a:latin typeface="Proxima Nova"/>
              <a:ea typeface="Proxima Nova"/>
              <a:cs typeface="Proxima Nova"/>
              <a:sym typeface="Proxima Nova"/>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Alma’s Zones</a:t>
            </a:r>
            <a:endParaRPr/>
          </a:p>
        </p:txBody>
      </p:sp>
      <p:sp>
        <p:nvSpPr>
          <p:cNvPr id="95" name="Google Shape;95;p18"/>
          <p:cNvSpPr txBox="1"/>
          <p:nvPr>
            <p:ph type="title"/>
          </p:nvPr>
        </p:nvSpPr>
        <p:spPr>
          <a:xfrm>
            <a:off x="202650" y="1017725"/>
            <a:ext cx="2808000" cy="755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800">
                <a:solidFill>
                  <a:schemeClr val="accent5"/>
                </a:solidFill>
              </a:rPr>
              <a:t>Institution Zone (IZ)</a:t>
            </a:r>
            <a:endParaRPr sz="1800">
              <a:solidFill>
                <a:schemeClr val="accent5"/>
              </a:solidFill>
            </a:endParaRPr>
          </a:p>
        </p:txBody>
      </p:sp>
      <p:sp>
        <p:nvSpPr>
          <p:cNvPr id="96" name="Google Shape;96;p18"/>
          <p:cNvSpPr txBox="1"/>
          <p:nvPr>
            <p:ph idx="4294967295" type="body"/>
          </p:nvPr>
        </p:nvSpPr>
        <p:spPr>
          <a:xfrm>
            <a:off x="202650" y="1876800"/>
            <a:ext cx="2808000" cy="19470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rgbClr val="000000"/>
              </a:buClr>
              <a:buSzPts val="1800"/>
              <a:buChar char="●"/>
            </a:pPr>
            <a:r>
              <a:rPr lang="en">
                <a:solidFill>
                  <a:srgbClr val="000000"/>
                </a:solidFill>
              </a:rPr>
              <a:t>Local records</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15 + SCF </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Managed by: You</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Only institution can edit</a:t>
            </a:r>
            <a:endParaRPr>
              <a:solidFill>
                <a:srgbClr val="000000"/>
              </a:solidFill>
            </a:endParaRPr>
          </a:p>
        </p:txBody>
      </p:sp>
      <p:sp>
        <p:nvSpPr>
          <p:cNvPr id="97" name="Google Shape;97;p18"/>
          <p:cNvSpPr txBox="1"/>
          <p:nvPr>
            <p:ph type="title"/>
          </p:nvPr>
        </p:nvSpPr>
        <p:spPr>
          <a:xfrm>
            <a:off x="3168000" y="1017725"/>
            <a:ext cx="2808000" cy="755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800">
                <a:solidFill>
                  <a:schemeClr val="accent5"/>
                </a:solidFill>
              </a:rPr>
              <a:t>Network Zone (NZ)</a:t>
            </a:r>
            <a:endParaRPr/>
          </a:p>
        </p:txBody>
      </p:sp>
      <p:sp>
        <p:nvSpPr>
          <p:cNvPr id="98" name="Google Shape;98;p18"/>
          <p:cNvSpPr txBox="1"/>
          <p:nvPr>
            <p:ph idx="4294967295" type="body"/>
          </p:nvPr>
        </p:nvSpPr>
        <p:spPr>
          <a:xfrm>
            <a:off x="3168000" y="1876800"/>
            <a:ext cx="2808000" cy="1947000"/>
          </a:xfrm>
          <a:prstGeom prst="rect">
            <a:avLst/>
          </a:prstGeom>
        </p:spPr>
        <p:txBody>
          <a:bodyPr anchorCtr="0" anchor="t" bIns="91425" lIns="91425" spcFirstLastPara="1" rIns="91425" wrap="square" tIns="91425">
            <a:normAutofit lnSpcReduction="10000"/>
          </a:bodyPr>
          <a:lstStyle/>
          <a:p>
            <a:pPr indent="-342900" lvl="0" marL="457200" rtl="0" algn="l">
              <a:spcBef>
                <a:spcPts val="0"/>
              </a:spcBef>
              <a:spcAft>
                <a:spcPts val="0"/>
              </a:spcAft>
              <a:buClr>
                <a:srgbClr val="000000"/>
              </a:buClr>
              <a:buSzPts val="1800"/>
              <a:buChar char="●"/>
            </a:pPr>
            <a:r>
              <a:rPr lang="en">
                <a:solidFill>
                  <a:srgbClr val="000000"/>
                </a:solidFill>
              </a:rPr>
              <a:t>Everyone’s shared records</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One.</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Managed by: WRLC participants</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Anyone can edit</a:t>
            </a:r>
            <a:endParaRPr>
              <a:solidFill>
                <a:srgbClr val="000000"/>
              </a:solidFill>
            </a:endParaRPr>
          </a:p>
        </p:txBody>
      </p:sp>
      <p:sp>
        <p:nvSpPr>
          <p:cNvPr id="99" name="Google Shape;99;p18"/>
          <p:cNvSpPr txBox="1"/>
          <p:nvPr>
            <p:ph type="title"/>
          </p:nvPr>
        </p:nvSpPr>
        <p:spPr>
          <a:xfrm>
            <a:off x="6133350" y="1017725"/>
            <a:ext cx="2808000" cy="755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800">
                <a:solidFill>
                  <a:schemeClr val="accent5"/>
                </a:solidFill>
              </a:rPr>
              <a:t>Community Zone (CZ)</a:t>
            </a:r>
            <a:endParaRPr/>
          </a:p>
        </p:txBody>
      </p:sp>
      <p:sp>
        <p:nvSpPr>
          <p:cNvPr id="100" name="Google Shape;100;p18"/>
          <p:cNvSpPr txBox="1"/>
          <p:nvPr>
            <p:ph idx="4294967295" type="body"/>
          </p:nvPr>
        </p:nvSpPr>
        <p:spPr>
          <a:xfrm>
            <a:off x="6133350" y="1915275"/>
            <a:ext cx="2808000" cy="2027100"/>
          </a:xfrm>
          <a:prstGeom prst="rect">
            <a:avLst/>
          </a:prstGeom>
        </p:spPr>
        <p:txBody>
          <a:bodyPr anchorCtr="0" anchor="t" bIns="91425" lIns="91425" spcFirstLastPara="1" rIns="91425" wrap="square" tIns="91425">
            <a:normAutofit lnSpcReduction="10000"/>
          </a:bodyPr>
          <a:lstStyle/>
          <a:p>
            <a:pPr indent="-342900" lvl="0" marL="457200" rtl="0" algn="l">
              <a:spcBef>
                <a:spcPts val="0"/>
              </a:spcBef>
              <a:spcAft>
                <a:spcPts val="0"/>
              </a:spcAft>
              <a:buClr>
                <a:srgbClr val="000000"/>
              </a:buClr>
              <a:buSzPts val="1800"/>
              <a:buChar char="●"/>
            </a:pPr>
            <a:r>
              <a:rPr lang="en">
                <a:solidFill>
                  <a:srgbClr val="000000"/>
                </a:solidFill>
              </a:rPr>
              <a:t>Electronic records</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Managed by: ExLibris (in theory)</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Anyone in the ExLibris community can edit</a:t>
            </a:r>
            <a:endParaRPr>
              <a:solidFill>
                <a:srgbClr val="000000"/>
              </a:solidFill>
            </a:endParaRPr>
          </a:p>
        </p:txBody>
      </p:sp>
      <p:pic>
        <p:nvPicPr>
          <p:cNvPr id="101" name="Google Shape;101;p18"/>
          <p:cNvPicPr preferRelativeResize="0"/>
          <p:nvPr/>
        </p:nvPicPr>
        <p:blipFill>
          <a:blip r:embed="rId3">
            <a:alphaModFix/>
          </a:blip>
          <a:stretch>
            <a:fillRect/>
          </a:stretch>
        </p:blipFill>
        <p:spPr>
          <a:xfrm>
            <a:off x="4122225" y="3942375"/>
            <a:ext cx="814525" cy="814525"/>
          </a:xfrm>
          <a:prstGeom prst="rect">
            <a:avLst/>
          </a:prstGeom>
          <a:noFill/>
          <a:ln>
            <a:noFill/>
          </a:ln>
        </p:spPr>
      </p:pic>
      <p:pic>
        <p:nvPicPr>
          <p:cNvPr id="102" name="Google Shape;102;p18"/>
          <p:cNvPicPr preferRelativeResize="0"/>
          <p:nvPr/>
        </p:nvPicPr>
        <p:blipFill>
          <a:blip r:embed="rId4">
            <a:alphaModFix/>
          </a:blip>
          <a:stretch>
            <a:fillRect/>
          </a:stretch>
        </p:blipFill>
        <p:spPr>
          <a:xfrm>
            <a:off x="1006663" y="3955938"/>
            <a:ext cx="814525" cy="787389"/>
          </a:xfrm>
          <a:prstGeom prst="rect">
            <a:avLst/>
          </a:prstGeom>
          <a:noFill/>
          <a:ln>
            <a:noFill/>
          </a:ln>
        </p:spPr>
      </p:pic>
      <p:pic>
        <p:nvPicPr>
          <p:cNvPr id="103" name="Google Shape;103;p18"/>
          <p:cNvPicPr preferRelativeResize="0"/>
          <p:nvPr/>
        </p:nvPicPr>
        <p:blipFill>
          <a:blip r:embed="rId5">
            <a:alphaModFix/>
          </a:blip>
          <a:stretch>
            <a:fillRect/>
          </a:stretch>
        </p:blipFill>
        <p:spPr>
          <a:xfrm>
            <a:off x="7237800" y="4063279"/>
            <a:ext cx="682848"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pic>
        <p:nvPicPr>
          <p:cNvPr id="108" name="Google Shape;108;p19"/>
          <p:cNvPicPr preferRelativeResize="0"/>
          <p:nvPr/>
        </p:nvPicPr>
        <p:blipFill rotWithShape="1">
          <a:blip r:embed="rId3">
            <a:alphaModFix/>
          </a:blip>
          <a:srcRect b="27886" l="0" r="19380" t="0"/>
          <a:stretch/>
        </p:blipFill>
        <p:spPr>
          <a:xfrm>
            <a:off x="550800" y="3477675"/>
            <a:ext cx="2188425" cy="1050925"/>
          </a:xfrm>
          <a:prstGeom prst="rect">
            <a:avLst/>
          </a:prstGeom>
          <a:noFill/>
          <a:ln cap="flat" cmpd="sng" w="19050">
            <a:solidFill>
              <a:schemeClr val="dk2"/>
            </a:solidFill>
            <a:prstDash val="solid"/>
            <a:round/>
            <a:headEnd len="sm" w="sm" type="none"/>
            <a:tailEnd len="sm" w="sm" type="none"/>
          </a:ln>
          <a:effectLst>
            <a:outerShdw blurRad="57150" rotWithShape="0" algn="bl" dir="5400000" dist="19050">
              <a:srgbClr val="000000">
                <a:alpha val="50000"/>
              </a:srgbClr>
            </a:outerShdw>
          </a:effectLst>
        </p:spPr>
      </p:pic>
      <p:pic>
        <p:nvPicPr>
          <p:cNvPr id="109" name="Google Shape;109;p19"/>
          <p:cNvPicPr preferRelativeResize="0"/>
          <p:nvPr/>
        </p:nvPicPr>
        <p:blipFill rotWithShape="1">
          <a:blip r:embed="rId4">
            <a:alphaModFix/>
          </a:blip>
          <a:srcRect b="46441" l="0" r="31534" t="0"/>
          <a:stretch/>
        </p:blipFill>
        <p:spPr>
          <a:xfrm>
            <a:off x="5907425" y="991863"/>
            <a:ext cx="2171700" cy="1050925"/>
          </a:xfrm>
          <a:prstGeom prst="rect">
            <a:avLst/>
          </a:prstGeom>
          <a:noFill/>
          <a:ln cap="flat" cmpd="sng" w="19050">
            <a:solidFill>
              <a:schemeClr val="dk2"/>
            </a:solidFill>
            <a:prstDash val="solid"/>
            <a:round/>
            <a:headEnd len="sm" w="sm" type="none"/>
            <a:tailEnd len="sm" w="sm" type="none"/>
          </a:ln>
          <a:effectLst>
            <a:outerShdw blurRad="57150" rotWithShape="0" algn="bl" dir="5400000" dist="19050">
              <a:srgbClr val="000000">
                <a:alpha val="50000"/>
              </a:srgbClr>
            </a:outerShdw>
          </a:effectLst>
        </p:spPr>
      </p:pic>
      <p:sp>
        <p:nvSpPr>
          <p:cNvPr id="110" name="Google Shape;110;p19"/>
          <p:cNvSpPr txBox="1"/>
          <p:nvPr>
            <p:ph type="title"/>
          </p:nvPr>
        </p:nvSpPr>
        <p:spPr>
          <a:xfrm>
            <a:off x="311700" y="445025"/>
            <a:ext cx="47505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Alma Zones: Linking</a:t>
            </a:r>
            <a:endParaRPr/>
          </a:p>
        </p:txBody>
      </p:sp>
      <p:pic>
        <p:nvPicPr>
          <p:cNvPr id="111" name="Google Shape;111;p19"/>
          <p:cNvPicPr preferRelativeResize="0"/>
          <p:nvPr/>
        </p:nvPicPr>
        <p:blipFill rotWithShape="1">
          <a:blip r:embed="rId5">
            <a:alphaModFix/>
          </a:blip>
          <a:srcRect b="49155" l="0" r="0" t="0"/>
          <a:stretch/>
        </p:blipFill>
        <p:spPr>
          <a:xfrm>
            <a:off x="1587200" y="3131350"/>
            <a:ext cx="2314575" cy="1050925"/>
          </a:xfrm>
          <a:prstGeom prst="rect">
            <a:avLst/>
          </a:prstGeom>
          <a:noFill/>
          <a:ln cap="flat" cmpd="sng" w="19050">
            <a:solidFill>
              <a:schemeClr val="dk2"/>
            </a:solidFill>
            <a:prstDash val="solid"/>
            <a:round/>
            <a:headEnd len="sm" w="sm" type="none"/>
            <a:tailEnd len="sm" w="sm" type="none"/>
          </a:ln>
          <a:effectLst>
            <a:outerShdw blurRad="57150" rotWithShape="0" algn="bl" dir="5400000" dist="19050">
              <a:srgbClr val="000000">
                <a:alpha val="50000"/>
              </a:srgbClr>
            </a:outerShdw>
          </a:effectLst>
        </p:spPr>
      </p:pic>
      <p:pic>
        <p:nvPicPr>
          <p:cNvPr id="112" name="Google Shape;112;p19"/>
          <p:cNvPicPr preferRelativeResize="0"/>
          <p:nvPr/>
        </p:nvPicPr>
        <p:blipFill rotWithShape="1">
          <a:blip r:embed="rId6">
            <a:alphaModFix/>
          </a:blip>
          <a:srcRect b="52647" l="0" r="0" t="0"/>
          <a:stretch/>
        </p:blipFill>
        <p:spPr>
          <a:xfrm>
            <a:off x="6653375" y="1348850"/>
            <a:ext cx="2162175" cy="1050925"/>
          </a:xfrm>
          <a:prstGeom prst="rect">
            <a:avLst/>
          </a:prstGeom>
          <a:noFill/>
          <a:ln cap="flat" cmpd="sng" w="19050">
            <a:solidFill>
              <a:schemeClr val="dk2"/>
            </a:solidFill>
            <a:prstDash val="solid"/>
            <a:round/>
            <a:headEnd len="sm" w="sm" type="none"/>
            <a:tailEnd len="sm" w="sm" type="none"/>
          </a:ln>
          <a:effectLst>
            <a:outerShdw blurRad="57150" rotWithShape="0" algn="bl" dir="5400000" dist="19050">
              <a:srgbClr val="000000">
                <a:alpha val="50000"/>
              </a:srgbClr>
            </a:outerShdw>
          </a:effectLst>
        </p:spPr>
      </p:pic>
      <p:pic>
        <p:nvPicPr>
          <p:cNvPr id="113" name="Google Shape;113;p19"/>
          <p:cNvPicPr preferRelativeResize="0"/>
          <p:nvPr/>
        </p:nvPicPr>
        <p:blipFill rotWithShape="1">
          <a:blip r:embed="rId7">
            <a:alphaModFix/>
          </a:blip>
          <a:srcRect b="33132" l="0" r="0" t="0"/>
          <a:stretch/>
        </p:blipFill>
        <p:spPr>
          <a:xfrm>
            <a:off x="2537125" y="3614950"/>
            <a:ext cx="2171700" cy="1050925"/>
          </a:xfrm>
          <a:prstGeom prst="rect">
            <a:avLst/>
          </a:prstGeom>
          <a:noFill/>
          <a:ln cap="flat" cmpd="sng" w="19050">
            <a:solidFill>
              <a:schemeClr val="dk2"/>
            </a:solidFill>
            <a:prstDash val="solid"/>
            <a:round/>
            <a:headEnd len="sm" w="sm" type="none"/>
            <a:tailEnd len="sm" w="sm" type="none"/>
          </a:ln>
          <a:effectLst>
            <a:outerShdw blurRad="57150" rotWithShape="0" algn="bl" dir="5400000" dist="19050">
              <a:srgbClr val="000000">
                <a:alpha val="50000"/>
              </a:srgbClr>
            </a:outerShdw>
          </a:effectLst>
        </p:spPr>
      </p:pic>
      <p:pic>
        <p:nvPicPr>
          <p:cNvPr id="114" name="Google Shape;114;p19"/>
          <p:cNvPicPr preferRelativeResize="0"/>
          <p:nvPr/>
        </p:nvPicPr>
        <p:blipFill rotWithShape="1">
          <a:blip r:embed="rId8">
            <a:alphaModFix/>
          </a:blip>
          <a:srcRect b="48199" l="0" r="0" t="0"/>
          <a:stretch/>
        </p:blipFill>
        <p:spPr>
          <a:xfrm>
            <a:off x="1352250" y="1269875"/>
            <a:ext cx="2438400" cy="1050925"/>
          </a:xfrm>
          <a:prstGeom prst="rect">
            <a:avLst/>
          </a:prstGeom>
          <a:noFill/>
          <a:ln cap="flat" cmpd="sng" w="19050">
            <a:solidFill>
              <a:schemeClr val="dk2"/>
            </a:solidFill>
            <a:prstDash val="solid"/>
            <a:round/>
            <a:headEnd len="sm" w="sm" type="none"/>
            <a:tailEnd len="sm" w="sm" type="none"/>
          </a:ln>
          <a:effectLst>
            <a:outerShdw blurRad="57150" rotWithShape="0" algn="bl" dir="5400000" dist="19050">
              <a:srgbClr val="000000">
                <a:alpha val="50000"/>
              </a:srgbClr>
            </a:outerShdw>
          </a:effectLst>
        </p:spPr>
      </p:pic>
      <p:sp>
        <p:nvSpPr>
          <p:cNvPr id="115" name="Google Shape;115;p19"/>
          <p:cNvSpPr txBox="1"/>
          <p:nvPr/>
        </p:nvSpPr>
        <p:spPr>
          <a:xfrm>
            <a:off x="311700" y="4349900"/>
            <a:ext cx="2363400" cy="400200"/>
          </a:xfrm>
          <a:prstGeom prst="rect">
            <a:avLst/>
          </a:prstGeom>
          <a:solidFill>
            <a:schemeClr val="lt1"/>
          </a:solidFill>
          <a:ln cap="flat" cmpd="sng" w="1905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l">
              <a:spcBef>
                <a:spcPts val="0"/>
              </a:spcBef>
              <a:spcAft>
                <a:spcPts val="0"/>
              </a:spcAft>
              <a:buNone/>
            </a:pPr>
            <a:r>
              <a:rPr lang="en">
                <a:latin typeface="Proxima Nova"/>
                <a:ea typeface="Proxima Nova"/>
                <a:cs typeface="Proxima Nova"/>
                <a:sym typeface="Proxima Nova"/>
              </a:rPr>
              <a:t>Records linked to NZ or CZ</a:t>
            </a:r>
            <a:endParaRPr>
              <a:latin typeface="Proxima Nova"/>
              <a:ea typeface="Proxima Nova"/>
              <a:cs typeface="Proxima Nova"/>
              <a:sym typeface="Proxima Nova"/>
            </a:endParaRPr>
          </a:p>
        </p:txBody>
      </p:sp>
      <p:sp>
        <p:nvSpPr>
          <p:cNvPr id="116" name="Google Shape;116;p19"/>
          <p:cNvSpPr txBox="1"/>
          <p:nvPr/>
        </p:nvSpPr>
        <p:spPr>
          <a:xfrm>
            <a:off x="5153175" y="2198600"/>
            <a:ext cx="2102100" cy="400200"/>
          </a:xfrm>
          <a:prstGeom prst="rect">
            <a:avLst/>
          </a:prstGeom>
          <a:solidFill>
            <a:schemeClr val="lt1"/>
          </a:solidFill>
          <a:ln cap="flat" cmpd="sng" w="1905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l">
              <a:spcBef>
                <a:spcPts val="0"/>
              </a:spcBef>
              <a:spcAft>
                <a:spcPts val="0"/>
              </a:spcAft>
              <a:buNone/>
            </a:pPr>
            <a:r>
              <a:rPr lang="en">
                <a:latin typeface="Proxima Nova"/>
                <a:ea typeface="Proxima Nova"/>
                <a:cs typeface="Proxima Nova"/>
                <a:sym typeface="Proxima Nova"/>
              </a:rPr>
              <a:t>Records are not linked</a:t>
            </a:r>
            <a:endParaRPr>
              <a:latin typeface="Proxima Nova"/>
              <a:ea typeface="Proxima Nova"/>
              <a:cs typeface="Proxima Nova"/>
              <a:sym typeface="Proxima Nova"/>
            </a:endParaRPr>
          </a:p>
        </p:txBody>
      </p:sp>
      <p:sp>
        <p:nvSpPr>
          <p:cNvPr id="117" name="Google Shape;117;p19"/>
          <p:cNvSpPr txBox="1"/>
          <p:nvPr/>
        </p:nvSpPr>
        <p:spPr>
          <a:xfrm>
            <a:off x="454200" y="2047600"/>
            <a:ext cx="1362900" cy="400200"/>
          </a:xfrm>
          <a:prstGeom prst="rect">
            <a:avLst/>
          </a:prstGeom>
          <a:solidFill>
            <a:schemeClr val="lt1"/>
          </a:solidFill>
          <a:ln cap="flat" cmpd="sng" w="19050">
            <a:solidFill>
              <a:schemeClr val="accent3"/>
            </a:solidFill>
            <a:prstDash val="solid"/>
            <a:round/>
            <a:headEnd len="sm" w="sm" type="none"/>
            <a:tailEnd len="sm" w="sm" type="none"/>
          </a:ln>
          <a:effectLst>
            <a:outerShdw blurRad="57150" rotWithShape="0" algn="bl" dir="5400000" dist="19050">
              <a:srgbClr val="000000">
                <a:alpha val="50000"/>
              </a:srgbClr>
            </a:outerShdw>
          </a:effectLst>
        </p:spPr>
        <p:txBody>
          <a:bodyPr anchorCtr="0" anchor="t" bIns="91425" lIns="91425" spcFirstLastPara="1" rIns="91425" wrap="square" tIns="91425">
            <a:spAutoFit/>
          </a:bodyPr>
          <a:lstStyle/>
          <a:p>
            <a:pPr indent="0" lvl="0" marL="0" rtl="0" algn="l">
              <a:spcBef>
                <a:spcPts val="0"/>
              </a:spcBef>
              <a:spcAft>
                <a:spcPts val="0"/>
              </a:spcAft>
              <a:buNone/>
            </a:pPr>
            <a:r>
              <a:rPr lang="en">
                <a:latin typeface="Proxima Nova"/>
                <a:ea typeface="Proxima Nova"/>
                <a:cs typeface="Proxima Nova"/>
                <a:sym typeface="Proxima Nova"/>
              </a:rPr>
              <a:t>Is linked to IZ</a:t>
            </a:r>
            <a:endParaRPr>
              <a:latin typeface="Proxima Nova"/>
              <a:ea typeface="Proxima Nova"/>
              <a:cs typeface="Proxima Nova"/>
              <a:sym typeface="Proxima Nova"/>
            </a:endParaRPr>
          </a:p>
        </p:txBody>
      </p:sp>
      <p:sp>
        <p:nvSpPr>
          <p:cNvPr id="118" name="Google Shape;118;p19"/>
          <p:cNvSpPr txBox="1"/>
          <p:nvPr>
            <p:ph idx="4294967295" type="body"/>
          </p:nvPr>
        </p:nvSpPr>
        <p:spPr>
          <a:xfrm>
            <a:off x="5938350" y="3131350"/>
            <a:ext cx="2808000" cy="12033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en">
                <a:solidFill>
                  <a:schemeClr val="accent5"/>
                </a:solidFill>
                <a:latin typeface="Alfa Slab One"/>
                <a:ea typeface="Alfa Slab One"/>
                <a:cs typeface="Alfa Slab One"/>
                <a:sym typeface="Alfa Slab One"/>
              </a:rPr>
              <a:t>Linked records get </a:t>
            </a:r>
            <a:r>
              <a:rPr lang="en">
                <a:solidFill>
                  <a:schemeClr val="accent5"/>
                </a:solidFill>
                <a:latin typeface="Alfa Slab One"/>
                <a:ea typeface="Alfa Slab One"/>
                <a:cs typeface="Alfa Slab One"/>
                <a:sym typeface="Alfa Slab One"/>
              </a:rPr>
              <a:t>updates from zone they’re linked to.</a:t>
            </a:r>
            <a:endParaRPr>
              <a:solidFill>
                <a:schemeClr val="accent5"/>
              </a:solidFill>
              <a:latin typeface="Alfa Slab One"/>
              <a:ea typeface="Alfa Slab One"/>
              <a:cs typeface="Alfa Slab One"/>
              <a:sym typeface="Alfa Slab One"/>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id="123" name="Google Shape;123;p2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Alma Zones: The dark archive</a:t>
            </a:r>
            <a:endParaRPr/>
          </a:p>
        </p:txBody>
      </p:sp>
      <p:pic>
        <p:nvPicPr>
          <p:cNvPr descr="dark picture of an archive storage room" id="124" name="Google Shape;124;p20"/>
          <p:cNvPicPr preferRelativeResize="0"/>
          <p:nvPr/>
        </p:nvPicPr>
        <p:blipFill>
          <a:blip r:embed="rId3">
            <a:alphaModFix/>
          </a:blip>
          <a:stretch>
            <a:fillRect/>
          </a:stretch>
        </p:blipFill>
        <p:spPr>
          <a:xfrm>
            <a:off x="3819900" y="1099450"/>
            <a:ext cx="5094630" cy="3820973"/>
          </a:xfrm>
          <a:prstGeom prst="rect">
            <a:avLst/>
          </a:prstGeom>
          <a:noFill/>
          <a:ln cap="flat" cmpd="sng" w="19050">
            <a:solidFill>
              <a:schemeClr val="accent2"/>
            </a:solidFill>
            <a:prstDash val="solid"/>
            <a:round/>
            <a:headEnd len="sm" w="sm" type="none"/>
            <a:tailEnd len="sm" w="sm" type="none"/>
          </a:ln>
          <a:effectLst>
            <a:outerShdw blurRad="57150" rotWithShape="0" algn="bl" dir="5400000" dist="19050">
              <a:srgbClr val="000000">
                <a:alpha val="50000"/>
              </a:srgbClr>
            </a:outerShdw>
          </a:effectLst>
        </p:spPr>
      </p:pic>
      <p:sp>
        <p:nvSpPr>
          <p:cNvPr id="125" name="Google Shape;125;p20"/>
          <p:cNvSpPr txBox="1"/>
          <p:nvPr>
            <p:ph type="title"/>
          </p:nvPr>
        </p:nvSpPr>
        <p:spPr>
          <a:xfrm>
            <a:off x="393450" y="1041400"/>
            <a:ext cx="2808000" cy="755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800">
                <a:solidFill>
                  <a:schemeClr val="accent5"/>
                </a:solidFill>
              </a:rPr>
              <a:t>Alma Analytics</a:t>
            </a:r>
            <a:endParaRPr sz="1800">
              <a:solidFill>
                <a:schemeClr val="accent5"/>
              </a:solidFill>
            </a:endParaRPr>
          </a:p>
        </p:txBody>
      </p:sp>
      <p:sp>
        <p:nvSpPr>
          <p:cNvPr id="126" name="Google Shape;126;p20"/>
          <p:cNvSpPr txBox="1"/>
          <p:nvPr>
            <p:ph idx="4294967295" type="body"/>
          </p:nvPr>
        </p:nvSpPr>
        <p:spPr>
          <a:xfrm>
            <a:off x="393450" y="1900475"/>
            <a:ext cx="2808000" cy="25377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rgbClr val="000000"/>
              </a:buClr>
              <a:buSzPts val="1800"/>
              <a:buChar char="●"/>
            </a:pPr>
            <a:r>
              <a:rPr lang="en">
                <a:solidFill>
                  <a:srgbClr val="000000"/>
                </a:solidFill>
              </a:rPr>
              <a:t>Updates nightly</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Read only</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Contains “deleted” and “in repository”</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All areas of Alma</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Different than Primo analytics</a:t>
            </a:r>
            <a:endParaRPr>
              <a:solidFill>
                <a:srgbClr val="000000"/>
              </a:solidFill>
            </a:endParaRPr>
          </a:p>
        </p:txBody>
      </p:sp>
      <p:sp>
        <p:nvSpPr>
          <p:cNvPr id="127" name="Google Shape;127;p20"/>
          <p:cNvSpPr txBox="1"/>
          <p:nvPr/>
        </p:nvSpPr>
        <p:spPr>
          <a:xfrm>
            <a:off x="7500850" y="4835700"/>
            <a:ext cx="15366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t>Photo by</a:t>
            </a:r>
            <a:r>
              <a:rPr lang="en" sz="800">
                <a:uFill>
                  <a:noFill/>
                </a:uFill>
                <a:hlinkClick r:id="rId4"/>
              </a:rPr>
              <a:t> </a:t>
            </a:r>
            <a:r>
              <a:rPr lang="en" sz="800" u="sng">
                <a:solidFill>
                  <a:schemeClr val="hlink"/>
                </a:solidFill>
                <a:hlinkClick r:id="rId5"/>
              </a:rPr>
              <a:t>C M</a:t>
            </a:r>
            <a:r>
              <a:rPr lang="en" sz="800"/>
              <a:t> on</a:t>
            </a:r>
            <a:r>
              <a:rPr lang="en" sz="800">
                <a:uFill>
                  <a:noFill/>
                </a:uFill>
                <a:hlinkClick r:id="rId6"/>
              </a:rPr>
              <a:t> </a:t>
            </a:r>
            <a:r>
              <a:rPr lang="en" sz="800" u="sng">
                <a:solidFill>
                  <a:schemeClr val="hlink"/>
                </a:solidFill>
                <a:hlinkClick r:id="rId7"/>
              </a:rPr>
              <a:t>Unsplash</a:t>
            </a:r>
            <a:endParaRPr sz="800">
              <a:latin typeface="Proxima Nova"/>
              <a:ea typeface="Proxima Nova"/>
              <a:cs typeface="Proxima Nova"/>
              <a:sym typeface="Proxima Nova"/>
            </a:endParaRPr>
          </a:p>
        </p:txBody>
      </p:sp>
      <p:sp>
        <p:nvSpPr>
          <p:cNvPr id="128" name="Google Shape;128;p20"/>
          <p:cNvSpPr txBox="1"/>
          <p:nvPr/>
        </p:nvSpPr>
        <p:spPr>
          <a:xfrm>
            <a:off x="0" y="4835700"/>
            <a:ext cx="53808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latin typeface="Proxima Nova"/>
                <a:ea typeface="Proxima Nova"/>
                <a:cs typeface="Proxima Nova"/>
                <a:sym typeface="Proxima Nova"/>
              </a:rPr>
              <a:t>Full ExLibris Documentation: </a:t>
            </a:r>
            <a:r>
              <a:rPr lang="en" sz="800" u="sng">
                <a:solidFill>
                  <a:schemeClr val="hlink"/>
                </a:solidFill>
                <a:latin typeface="Proxima Nova"/>
                <a:ea typeface="Proxima Nova"/>
                <a:cs typeface="Proxima Nova"/>
                <a:sym typeface="Proxima Nova"/>
                <a:hlinkClick r:id="rId8"/>
              </a:rPr>
              <a:t>https://bit.ly/alma-analytics</a:t>
            </a:r>
            <a:r>
              <a:rPr lang="en" sz="800">
                <a:latin typeface="Proxima Nova"/>
                <a:ea typeface="Proxima Nova"/>
                <a:cs typeface="Proxima Nova"/>
                <a:sym typeface="Proxima Nova"/>
              </a:rPr>
              <a:t> </a:t>
            </a:r>
            <a:endParaRPr sz="800">
              <a:latin typeface="Proxima Nova"/>
              <a:ea typeface="Proxima Nova"/>
              <a:cs typeface="Proxima Nova"/>
              <a:sym typeface="Proxima Nova"/>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2" name="Shape 132"/>
        <p:cNvGrpSpPr/>
        <p:nvPr/>
      </p:nvGrpSpPr>
      <p:grpSpPr>
        <a:xfrm>
          <a:off x="0" y="0"/>
          <a:ext cx="0" cy="0"/>
          <a:chOff x="0" y="0"/>
          <a:chExt cx="0" cy="0"/>
        </a:xfrm>
      </p:grpSpPr>
      <p:sp>
        <p:nvSpPr>
          <p:cNvPr id="133" name="Google Shape;133;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strike="sngStrike"/>
              <a:t>Rolls</a:t>
            </a:r>
            <a:r>
              <a:rPr lang="en"/>
              <a:t> Roles Matter</a:t>
            </a:r>
            <a:endParaRPr/>
          </a:p>
        </p:txBody>
      </p:sp>
      <p:sp>
        <p:nvSpPr>
          <p:cNvPr id="134" name="Google Shape;134;p21"/>
          <p:cNvSpPr txBox="1"/>
          <p:nvPr>
            <p:ph idx="1" type="body"/>
          </p:nvPr>
        </p:nvSpPr>
        <p:spPr>
          <a:xfrm>
            <a:off x="311700" y="1152475"/>
            <a:ext cx="48930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Clr>
                <a:srgbClr val="000000"/>
              </a:buClr>
              <a:buSzPts val="1800"/>
              <a:buChar char="●"/>
            </a:pPr>
            <a:r>
              <a:rPr lang="en">
                <a:solidFill>
                  <a:srgbClr val="000000"/>
                </a:solidFill>
              </a:rPr>
              <a:t>Every role has different </a:t>
            </a:r>
            <a:r>
              <a:rPr lang="en">
                <a:solidFill>
                  <a:srgbClr val="000000"/>
                </a:solidFill>
              </a:rPr>
              <a:t>privileges</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Managed at Institution &amp; Library levels</a:t>
            </a:r>
            <a:endParaRPr>
              <a:solidFill>
                <a:srgbClr val="000000"/>
              </a:solidFill>
            </a:endParaRPr>
          </a:p>
          <a:p>
            <a:pPr indent="-342900" lvl="0" marL="457200" rtl="0" algn="l">
              <a:spcBef>
                <a:spcPts val="0"/>
              </a:spcBef>
              <a:spcAft>
                <a:spcPts val="0"/>
              </a:spcAft>
              <a:buClr>
                <a:srgbClr val="000000"/>
              </a:buClr>
              <a:buSzPts val="1800"/>
              <a:buChar char="●"/>
            </a:pPr>
            <a:r>
              <a:rPr lang="en">
                <a:solidFill>
                  <a:srgbClr val="000000"/>
                </a:solidFill>
              </a:rPr>
              <a:t>Your roles? </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You need a role to look up your role</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Ask system admin(s)</a:t>
            </a:r>
            <a:endParaRPr>
              <a:solidFill>
                <a:srgbClr val="000000"/>
              </a:solidFill>
            </a:endParaRPr>
          </a:p>
          <a:p>
            <a:pPr indent="-317500" lvl="1" marL="914400" rtl="0" algn="l">
              <a:spcBef>
                <a:spcPts val="0"/>
              </a:spcBef>
              <a:spcAft>
                <a:spcPts val="0"/>
              </a:spcAft>
              <a:buClr>
                <a:srgbClr val="000000"/>
              </a:buClr>
              <a:buSzPts val="1400"/>
              <a:buChar char="○"/>
            </a:pPr>
            <a:r>
              <a:rPr lang="en">
                <a:solidFill>
                  <a:srgbClr val="000000"/>
                </a:solidFill>
              </a:rPr>
              <a:t>Create an analytics report</a:t>
            </a:r>
            <a:endParaRPr>
              <a:solidFill>
                <a:srgbClr val="000000"/>
              </a:solidFill>
            </a:endParaRPr>
          </a:p>
        </p:txBody>
      </p:sp>
      <p:pic>
        <p:nvPicPr>
          <p:cNvPr descr="20 sided di" id="135" name="Google Shape;135;p21"/>
          <p:cNvPicPr preferRelativeResize="0"/>
          <p:nvPr/>
        </p:nvPicPr>
        <p:blipFill>
          <a:blip r:embed="rId3">
            <a:alphaModFix/>
          </a:blip>
          <a:stretch>
            <a:fillRect/>
          </a:stretch>
        </p:blipFill>
        <p:spPr>
          <a:xfrm>
            <a:off x="5240550" y="1073600"/>
            <a:ext cx="2996299" cy="2996299"/>
          </a:xfrm>
          <a:prstGeom prst="rect">
            <a:avLst/>
          </a:prstGeom>
          <a:noFill/>
          <a:ln>
            <a:noFill/>
          </a:ln>
          <a:effectLst>
            <a:outerShdw blurRad="57150" rotWithShape="0" algn="bl" dir="5400000" dist="19050">
              <a:srgbClr val="000000">
                <a:alpha val="50000"/>
              </a:srgbClr>
            </a:outerShdw>
          </a:effectLst>
        </p:spPr>
      </p:pic>
      <p:sp>
        <p:nvSpPr>
          <p:cNvPr id="136" name="Google Shape;136;p21"/>
          <p:cNvSpPr txBox="1"/>
          <p:nvPr/>
        </p:nvSpPr>
        <p:spPr>
          <a:xfrm>
            <a:off x="7845600" y="4046150"/>
            <a:ext cx="12984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latin typeface="Proxima Nova"/>
                <a:ea typeface="Proxima Nova"/>
                <a:cs typeface="Proxima Nova"/>
                <a:sym typeface="Proxima Nova"/>
              </a:rPr>
              <a:t>Image from freesvg.org.</a:t>
            </a:r>
            <a:endParaRPr sz="800">
              <a:latin typeface="Proxima Nova"/>
              <a:ea typeface="Proxima Nova"/>
              <a:cs typeface="Proxima Nova"/>
              <a:sym typeface="Proxima Nova"/>
            </a:endParaRPr>
          </a:p>
        </p:txBody>
      </p:sp>
      <p:pic>
        <p:nvPicPr>
          <p:cNvPr id="137" name="Google Shape;137;p21"/>
          <p:cNvPicPr preferRelativeResize="0"/>
          <p:nvPr/>
        </p:nvPicPr>
        <p:blipFill rotWithShape="1">
          <a:blip r:embed="rId4">
            <a:alphaModFix/>
          </a:blip>
          <a:srcRect b="19165" l="0" r="0" t="0"/>
          <a:stretch/>
        </p:blipFill>
        <p:spPr>
          <a:xfrm>
            <a:off x="602950" y="3079600"/>
            <a:ext cx="3130025" cy="1564450"/>
          </a:xfrm>
          <a:prstGeom prst="rect">
            <a:avLst/>
          </a:prstGeom>
          <a:noFill/>
          <a:ln cap="flat" cmpd="sng" w="9525">
            <a:solidFill>
              <a:schemeClr val="accent2"/>
            </a:solidFill>
            <a:prstDash val="solid"/>
            <a:round/>
            <a:headEnd len="sm" w="sm" type="none"/>
            <a:tailEnd len="sm" w="sm" type="none"/>
          </a:ln>
          <a:effectLst>
            <a:outerShdw blurRad="57150" rotWithShape="0" algn="bl" dir="5400000" dist="19050">
              <a:srgbClr val="000000">
                <a:alpha val="50000"/>
              </a:srgbClr>
            </a:outerShdw>
          </a:effectLst>
        </p:spPr>
      </p:pic>
      <p:sp>
        <p:nvSpPr>
          <p:cNvPr id="138" name="Google Shape;138;p21"/>
          <p:cNvSpPr txBox="1"/>
          <p:nvPr/>
        </p:nvSpPr>
        <p:spPr>
          <a:xfrm>
            <a:off x="0" y="4835700"/>
            <a:ext cx="6998400" cy="3078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800">
                <a:latin typeface="Proxima Nova"/>
                <a:ea typeface="Proxima Nova"/>
                <a:cs typeface="Proxima Nova"/>
                <a:sym typeface="Proxima Nova"/>
              </a:rPr>
              <a:t>*Analysis available for copying in Analytics: Shared Folders &gt; Institutions &gt; George Washington University  &gt; user-roles-with-prompt</a:t>
            </a:r>
            <a:endParaRPr sz="800">
              <a:latin typeface="Proxima Nova"/>
              <a:ea typeface="Proxima Nova"/>
              <a:cs typeface="Proxima Nova"/>
              <a:sym typeface="Proxima Nova"/>
            </a:endParaRPr>
          </a:p>
        </p:txBody>
      </p:sp>
    </p:spTree>
  </p:cSld>
  <p:clrMapOvr>
    <a:masterClrMapping/>
  </p:clrMapOvr>
</p:sld>
</file>

<file path=ppt/theme/theme1.xml><?xml version="1.0" encoding="utf-8"?>
<a:theme xmlns:a="http://schemas.openxmlformats.org/drawingml/2006/main" xmlns:r="http://schemas.openxmlformats.org/officeDocument/2006/relationships" name="Gameday">
  <a:themeElements>
    <a:clrScheme name="Gameday">
      <a:dk1>
        <a:srgbClr val="4285F4"/>
      </a:dk1>
      <a:lt1>
        <a:srgbClr val="FFFFFF"/>
      </a:lt1>
      <a:dk2>
        <a:srgbClr val="666666"/>
      </a:dk2>
      <a:lt2>
        <a:srgbClr val="D9D9D9"/>
      </a:lt2>
      <a:accent1>
        <a:srgbClr val="455A64"/>
      </a:accent1>
      <a:accent2>
        <a:srgbClr val="607D8B"/>
      </a:accent2>
      <a:accent3>
        <a:srgbClr val="FF5722"/>
      </a:accent3>
      <a:accent4>
        <a:srgbClr val="D84315"/>
      </a:accent4>
      <a:accent5>
        <a:srgbClr val="1C3AA9"/>
      </a:accent5>
      <a:accent6>
        <a:srgbClr val="FFAB40"/>
      </a:accent6>
      <a:hlink>
        <a:srgbClr val="1C3AA9"/>
      </a:hlink>
      <a:folHlink>
        <a:srgbClr val="1C3AA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