
<file path=[Content_Types].xml><?xml version="1.0" encoding="utf-8"?>
<Types xmlns="http://schemas.openxmlformats.org/package/2006/content-types"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</p:sldIdLst>
  <p:sldSz cy="5143500" cx="9144000"/>
  <p:notesSz cx="6858000" cy="9144000"/>
  <p:embeddedFontLst>
    <p:embeddedFont>
      <p:font typeface="Proxima Nova"/>
      <p:regular r:id="rId27"/>
      <p:bold r:id="rId28"/>
      <p:italic r:id="rId29"/>
      <p:boldItalic r:id="rId30"/>
    </p:embeddedFont>
    <p:embeddedFont>
      <p:font typeface="Alfa Slab One"/>
      <p:regular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D781C81B-91B3-416B-9E63-0201A2CC350D}">
  <a:tblStyle styleId="{D781C81B-91B3-416B-9E63-0201A2CC350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9525">
              <a:solidFill>
                <a:srgbClr val="9E9E9E"/>
              </a:solidFill>
              <a:prstDash val="solid"/>
              <a:round/>
              <a:headEnd len="sm" w="sm" type="none"/>
              <a:tailEnd len="sm" w="sm" type="none"/>
            </a:ln>
          </a:insideV>
        </a:tcBdr>
      </a:tcStyle>
    </a:wholeTbl>
    <a:band1H>
      <a:tcTxStyle/>
    </a:band1H>
    <a:band2H>
      <a:tcTxStyle/>
    </a:band2H>
    <a:band1V>
      <a:tcTxStyle/>
    </a:band1V>
    <a:band2V>
      <a:tcTxStyle/>
    </a:band2V>
    <a:lastCol>
      <a:tcTxStyle/>
    </a:lastCol>
    <a:firstCol>
      <a:tcTxStyle/>
    </a:firstCol>
    <a:lastRow>
      <a:tcTxStyle/>
    </a:lastRow>
    <a:seCell>
      <a:tcTxStyle/>
    </a:seCell>
    <a:swCell>
      <a:tcTxStyle/>
    </a:swCell>
    <a:firstRow>
      <a:tcTxStyle/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font" Target="fonts/ProximaNova-bold.fntdata"/><Relationship Id="rId27" Type="http://schemas.openxmlformats.org/officeDocument/2006/relationships/font" Target="fonts/ProximaNova-regular.fntdata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29" Type="http://schemas.openxmlformats.org/officeDocument/2006/relationships/font" Target="fonts/ProximaNova-italic.fntdata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AlfaSlabOne-regular.fntdata"/><Relationship Id="rId30" Type="http://schemas.openxmlformats.org/officeDocument/2006/relationships/font" Target="fonts/ProximaNova-boldItalic.fntdata"/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4" name="Google Shape;54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5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86907596d4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86907596d4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Google Shape;152;g186907596d4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Google Shape;153;g186907596d4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7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g18513cc4cef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9" name="Google Shape;159;g18513cc4cef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186907596d4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186907596d4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g18513cc4cef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1" name="Google Shape;171;g18513cc4cef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5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g186907596d4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7" name="Google Shape;177;g186907596d4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86907596d4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86907596d4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g186907596d4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1" name="Google Shape;211;g186907596d4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5" name="Shape 2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g18513cc4cef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7" name="Google Shape;217;g18513cc4cef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18513cc4cef_1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18513cc4cef_1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5051bf244e_0_6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5051bf244e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18513cc4cef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18513cc4cef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g15051bf244e_0_4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7" name="Google Shape;67;g15051bf244e_0_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5051bf244e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15051bf244e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18513cc4cef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18513cc4cef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18513cc4cef_0_4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" name="Google Shape;121;g18513cc4cef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g18513cc4cef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" name="Google Shape;128;g18513cc4cef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18513cc4cef_0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18513cc4cef_0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15051bf244e_0_5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15051bf244e_0_5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oogle Shape;10;p2"/>
          <p:cNvCxnSpPr/>
          <p:nvPr/>
        </p:nvCxnSpPr>
        <p:spPr>
          <a:xfrm>
            <a:off x="4278300" y="2751163"/>
            <a:ext cx="587400" cy="0"/>
          </a:xfrm>
          <a:prstGeom prst="straightConnector1">
            <a:avLst/>
          </a:prstGeom>
          <a:noFill/>
          <a:ln cap="flat" cmpd="sng" w="7620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1" name="Google Shape;11;p2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1pPr>
            <a:lvl2pPr lvl="1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2pPr>
            <a:lvl3pPr lvl="2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3pPr>
            <a:lvl4pPr lvl="3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4pPr>
            <a:lvl5pPr lvl="4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5pPr>
            <a:lvl6pPr lvl="5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6pPr>
            <a:lvl7pPr lvl="6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7pPr>
            <a:lvl8pPr lvl="7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8pPr>
            <a:lvl9pPr lvl="8" algn="ctr">
              <a:spcBef>
                <a:spcPts val="0"/>
              </a:spcBef>
              <a:spcAft>
                <a:spcPts val="0"/>
              </a:spcAft>
              <a:buSzPts val="5400"/>
              <a:buNone/>
              <a:defRPr sz="5400"/>
            </a:lvl9pPr>
          </a:lstStyle>
          <a:p/>
        </p:txBody>
      </p:sp>
      <p:sp>
        <p:nvSpPr>
          <p:cNvPr id="12" name="Google Shape;12;p2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3" name="Google Shape;13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hasCustomPrompt="1" type="title"/>
          </p:nvPr>
        </p:nvSpPr>
        <p:spPr>
          <a:xfrm>
            <a:off x="311700" y="1167925"/>
            <a:ext cx="8520600" cy="19800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0"/>
              <a:buNone/>
              <a:defRPr sz="11000">
                <a:solidFill>
                  <a:schemeClr val="dk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48" name="Google Shape;48;p11"/>
          <p:cNvSpPr txBox="1"/>
          <p:nvPr>
            <p:ph idx="1" type="body"/>
          </p:nvPr>
        </p:nvSpPr>
        <p:spPr>
          <a:xfrm>
            <a:off x="311700" y="3224250"/>
            <a:ext cx="8520600" cy="1071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9" name="Google Shape;49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bg>
      <p:bgPr>
        <a:solidFill>
          <a:schemeClr val="dk1"/>
        </a:solidFill>
      </p:bgPr>
    </p:bg>
    <p:spTree>
      <p:nvGrpSpPr>
        <p:cNvPr id="14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Google Shape;15;p3"/>
          <p:cNvSpPr txBox="1"/>
          <p:nvPr>
            <p:ph type="title"/>
          </p:nvPr>
        </p:nvSpPr>
        <p:spPr>
          <a:xfrm>
            <a:off x="311700" y="2480550"/>
            <a:ext cx="8114400" cy="2445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800"/>
              <a:buNone/>
              <a:defRPr sz="6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5" name="Google Shape;25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7"/>
          <p:cNvSpPr txBox="1"/>
          <p:nvPr>
            <p:ph type="title"/>
          </p:nvPr>
        </p:nvSpPr>
        <p:spPr>
          <a:xfrm>
            <a:off x="311700" y="6318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1" name="Google Shape;31;p7"/>
          <p:cNvSpPr txBox="1"/>
          <p:nvPr>
            <p:ph idx="1" type="body"/>
          </p:nvPr>
        </p:nvSpPr>
        <p:spPr>
          <a:xfrm>
            <a:off x="311700" y="1490875"/>
            <a:ext cx="2808000" cy="3078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2" name="Google Shape;32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bg>
      <p:bgPr>
        <a:solidFill>
          <a:schemeClr val="accent3"/>
        </a:solidFill>
      </p:bgPr>
    </p:bg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8"/>
          <p:cNvSpPr txBox="1"/>
          <p:nvPr>
            <p:ph type="title"/>
          </p:nvPr>
        </p:nvSpPr>
        <p:spPr>
          <a:xfrm>
            <a:off x="490250" y="526350"/>
            <a:ext cx="5683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None/>
              <a:defRPr sz="4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35" name="Google Shape;35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9"/>
          <p:cNvSpPr/>
          <p:nvPr/>
        </p:nvSpPr>
        <p:spPr>
          <a:xfrm>
            <a:off x="4572000" y="10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38" name="Google Shape;38;p9"/>
          <p:cNvCxnSpPr/>
          <p:nvPr/>
        </p:nvCxnSpPr>
        <p:spPr>
          <a:xfrm>
            <a:off x="5029675" y="4495500"/>
            <a:ext cx="468300" cy="0"/>
          </a:xfrm>
          <a:prstGeom prst="straightConnector1">
            <a:avLst/>
          </a:prstGeom>
          <a:noFill/>
          <a:ln cap="flat" cmpd="sng" w="19050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39" name="Google Shape;39;p9"/>
          <p:cNvSpPr txBox="1"/>
          <p:nvPr>
            <p:ph type="title"/>
          </p:nvPr>
        </p:nvSpPr>
        <p:spPr>
          <a:xfrm>
            <a:off x="265500" y="1375599"/>
            <a:ext cx="4045200" cy="1551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1pPr>
            <a:lvl2pPr lvl="1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800"/>
              <a:buNone/>
              <a:defRPr sz="3800"/>
            </a:lvl9pPr>
          </a:lstStyle>
          <a:p/>
        </p:txBody>
      </p:sp>
      <p:sp>
        <p:nvSpPr>
          <p:cNvPr id="40" name="Google Shape;40;p9"/>
          <p:cNvSpPr txBox="1"/>
          <p:nvPr>
            <p:ph idx="1" type="subTitle"/>
          </p:nvPr>
        </p:nvSpPr>
        <p:spPr>
          <a:xfrm>
            <a:off x="265500" y="2981125"/>
            <a:ext cx="4045200" cy="1345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41" name="Google Shape;41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2" name="Google Shape;42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idx="1" type="body"/>
          </p:nvPr>
        </p:nvSpPr>
        <p:spPr>
          <a:xfrm>
            <a:off x="319500" y="4233725"/>
            <a:ext cx="5998800" cy="598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1800"/>
              <a:buFont typeface="Alfa Slab One"/>
              <a:buNone/>
              <a:defRPr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gameday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3000"/>
              <a:buFont typeface="Alfa Slab One"/>
              <a:buNone/>
              <a:defRPr sz="3000">
                <a:solidFill>
                  <a:schemeClr val="accent3"/>
                </a:solidFill>
                <a:latin typeface="Alfa Slab One"/>
                <a:ea typeface="Alfa Slab One"/>
                <a:cs typeface="Alfa Slab One"/>
                <a:sym typeface="Alfa Slab One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Proxima Nova"/>
              <a:buChar char="●"/>
              <a:defRPr sz="18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●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○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Font typeface="Proxima Nova"/>
              <a:buChar char="■"/>
              <a:defRPr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algn="r">
              <a:buNone/>
              <a:defRPr sz="1000">
                <a:solidFill>
                  <a:schemeClr val="dk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knowledge.exlibrisgroup.com/Alma/Product_Documentation/010Alma_Online_Help_(English)/Metadata_Management/016Working_with_Rules/020Working_with_Indication_Rules" TargetMode="External"/><Relationship Id="rId4" Type="http://schemas.openxmlformats.org/officeDocument/2006/relationships/hyperlink" Target="https://developers.exlibrisgroup.com/blog/alma-indication-rule-examples/" TargetMode="Externa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docs.google.com/forms/d/e/1FAIpQLSfZxrjwnbnM6x-FRPRW0XFNm1rjEkW-zkraNzQAJGmSPsb-XQ/viewform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hyperlink" Target="https://wrlc-amu.alma.exlibrisgroup.com/" TargetMode="External"/><Relationship Id="rId4" Type="http://schemas.openxmlformats.org/officeDocument/2006/relationships/hyperlink" Target="https://wrlc-amu-psb.alma.exlibrisgroup.com/" TargetMode="External"/><Relationship Id="rId11" Type="http://schemas.openxmlformats.org/officeDocument/2006/relationships/image" Target="../media/image7.png"/><Relationship Id="rId10" Type="http://schemas.openxmlformats.org/officeDocument/2006/relationships/image" Target="../media/image5.png"/><Relationship Id="rId9" Type="http://schemas.openxmlformats.org/officeDocument/2006/relationships/hyperlink" Target="https://wrlc-amu-psb.primo.exlibrisgroup.com/" TargetMode="External"/><Relationship Id="rId5" Type="http://schemas.openxmlformats.org/officeDocument/2006/relationships/hyperlink" Target="https://wrlc-amu-psb.alma.exlibrisgroup.com/" TargetMode="External"/><Relationship Id="rId6" Type="http://schemas.openxmlformats.org/officeDocument/2006/relationships/hyperlink" Target="https://wrlc-amu-psb.alma.exlibrisgroup.com/" TargetMode="External"/><Relationship Id="rId7" Type="http://schemas.openxmlformats.org/officeDocument/2006/relationships/hyperlink" Target="https://wrlc-amu-psb.primo.exlibrisgroup.com/" TargetMode="External"/><Relationship Id="rId8" Type="http://schemas.openxmlformats.org/officeDocument/2006/relationships/hyperlink" Target="https://wrlc-amu-psb.primo.exlibrisgroup.com/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3.basecamp.com/3574750/projects/10052002" TargetMode="External"/><Relationship Id="rId4" Type="http://schemas.openxmlformats.org/officeDocument/2006/relationships/hyperlink" Target="mailto:saavedra@wrlc.org" TargetMode="External"/><Relationship Id="rId5" Type="http://schemas.openxmlformats.org/officeDocument/2006/relationships/hyperlink" Target="mailto:jfroetschel@gwu.edu" TargetMode="External"/><Relationship Id="rId6" Type="http://schemas.openxmlformats.org/officeDocument/2006/relationships/hyperlink" Target="mailto:rbratton@law.gwu.edu" TargetMode="External"/><Relationship Id="rId7" Type="http://schemas.openxmlformats.org/officeDocument/2006/relationships/hyperlink" Target="mailto:bright@gwu.edu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6.png"/><Relationship Id="rId5" Type="http://schemas.openxmlformats.org/officeDocument/2006/relationships/image" Target="../media/image8.gif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3"/>
          <p:cNvSpPr txBox="1"/>
          <p:nvPr>
            <p:ph type="ctrTitle"/>
          </p:nvPr>
        </p:nvSpPr>
        <p:spPr>
          <a:xfrm>
            <a:off x="311700" y="595975"/>
            <a:ext cx="8520600" cy="1957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Advanced Alma tools</a:t>
            </a:r>
            <a:endParaRPr/>
          </a:p>
        </p:txBody>
      </p:sp>
      <p:sp>
        <p:nvSpPr>
          <p:cNvPr id="57" name="Google Shape;57;p13"/>
          <p:cNvSpPr txBox="1"/>
          <p:nvPr>
            <p:ph idx="1" type="subTitle"/>
          </p:nvPr>
        </p:nvSpPr>
        <p:spPr>
          <a:xfrm>
            <a:off x="311700" y="3165823"/>
            <a:ext cx="8520600" cy="73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p13"/>
          <p:cNvSpPr txBox="1"/>
          <p:nvPr/>
        </p:nvSpPr>
        <p:spPr>
          <a:xfrm>
            <a:off x="311700" y="3899323"/>
            <a:ext cx="8520600" cy="73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 fontScale="775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t>Metadata 101 | Session 4</a:t>
            </a:r>
            <a:endParaRPr sz="180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>
                <a:solidFill>
                  <a:srgbClr val="666666"/>
                </a:solidFill>
                <a:latin typeface="Proxima Nova"/>
                <a:ea typeface="Proxima Nova"/>
                <a:cs typeface="Proxima Nova"/>
                <a:sym typeface="Proxima Nova"/>
              </a:rPr>
              <a:t>Tuesday, November 8, 2022</a:t>
            </a:r>
            <a:endParaRPr sz="180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666666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2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Normalization Processes</a:t>
            </a:r>
            <a:endParaRPr/>
          </a:p>
        </p:txBody>
      </p:sp>
      <p:sp>
        <p:nvSpPr>
          <p:cNvPr id="150" name="Google Shape;150;p2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After a Normalization Rule is created in the Metadata Editor, a normalization process needs to be created for it to be run as a job.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Configuration &gt; Resources &gt; Cataloging &gt; Metadata Configuration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Select the MARC21 Bibliographic or MARC21 Holding profile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On the Normalization Processes tab, click “Add Process”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It can be helpful to give the process the same name as the norm rule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875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Norm Rule hack: The above is always true for norm rules to be run on holding records, but if you want to use a new norm rule on a bib record you can run a different normalization process that already exists, and just select a different normalization rule to be run.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Jobs - Let’s run a job!</a:t>
            </a:r>
            <a:endParaRPr/>
          </a:p>
        </p:txBody>
      </p:sp>
      <p:sp>
        <p:nvSpPr>
          <p:cNvPr id="156" name="Google Shape;156;p2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2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Indication Rules</a:t>
            </a:r>
            <a:endParaRPr/>
          </a:p>
        </p:txBody>
      </p:sp>
      <p:sp>
        <p:nvSpPr>
          <p:cNvPr id="162" name="Google Shape;162;p2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Alma’s super-advanced bib record search.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Rules are created in the Metadata Editor, and run by filtering a set.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Usually used on a smaller set of records to refine the search, but I have a logical set of all titles with physical holdings that I use for running an indication rule on the whole physical collection – these searches can take hours.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3"/>
              </a:rPr>
              <a:t>Ex Libris Indication Rule documentation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 u="sng">
                <a:solidFill>
                  <a:schemeClr val="hlink"/>
                </a:solidFill>
                <a:hlinkClick r:id="rId4"/>
              </a:rPr>
              <a:t>Ex Libris Indication Rule examples</a:t>
            </a: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2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Indication Rules - Let’s indicate!</a:t>
            </a:r>
            <a:endParaRPr/>
          </a:p>
        </p:txBody>
      </p:sp>
      <p:sp>
        <p:nvSpPr>
          <p:cNvPr id="168" name="Google Shape;168;p2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 Profiles</a:t>
            </a:r>
            <a:endParaRPr/>
          </a:p>
        </p:txBody>
      </p:sp>
      <p:sp>
        <p:nvSpPr>
          <p:cNvPr id="174" name="Google Shape;174;p2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Used to import bibliographic (and related item/order) information.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We usually import MARC bibliographic records, but import profiles can also be used for Dublin Core, and even for Excel spreadsheets.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Commonly used profile types: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Repository (Import/merge/overlay bib record, can create items or portfolios)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New Order (Import/merge/overlay bib record, creates POLs and items or portfolios)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Update Inventory (Merge/overlay bib record, updates items or portfolios)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 Profiles - Policies and Tips</a:t>
            </a:r>
            <a:endParaRPr/>
          </a:p>
        </p:txBody>
      </p:sp>
      <p:sp>
        <p:nvSpPr>
          <p:cNvPr id="180" name="Google Shape;180;p27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81" name="Google Shape;181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152476"/>
            <a:ext cx="8520601" cy="2927372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2" name="Google Shape;182;p27"/>
          <p:cNvCxnSpPr/>
          <p:nvPr/>
        </p:nvCxnSpPr>
        <p:spPr>
          <a:xfrm rot="10800000">
            <a:off x="1679225" y="1897725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3" name="Google Shape;183;p27"/>
          <p:cNvCxnSpPr/>
          <p:nvPr/>
        </p:nvCxnSpPr>
        <p:spPr>
          <a:xfrm rot="10800000">
            <a:off x="2147900" y="2788150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4" name="Google Shape;184;p27"/>
          <p:cNvCxnSpPr/>
          <p:nvPr/>
        </p:nvCxnSpPr>
        <p:spPr>
          <a:xfrm rot="10800000">
            <a:off x="2029200" y="3226700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185" name="Google Shape;185;p27"/>
          <p:cNvCxnSpPr/>
          <p:nvPr/>
        </p:nvCxnSpPr>
        <p:spPr>
          <a:xfrm rot="10800000">
            <a:off x="2029200" y="3477000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86" name="Google Shape;186;p27"/>
          <p:cNvSpPr txBox="1"/>
          <p:nvPr/>
        </p:nvSpPr>
        <p:spPr>
          <a:xfrm>
            <a:off x="2311925" y="1733588"/>
            <a:ext cx="6325800" cy="33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Should generally be unchecked to conform with WRLC NZ policies. THIS SETTING CANNOT BE CHANGED.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7" name="Google Shape;187;p27"/>
          <p:cNvSpPr txBox="1"/>
          <p:nvPr/>
        </p:nvSpPr>
        <p:spPr>
          <a:xfrm>
            <a:off x="2780600" y="2620700"/>
            <a:ext cx="26943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If the source isn’t listed here, choose “Other”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8" name="Google Shape;188;p27"/>
          <p:cNvSpPr txBox="1"/>
          <p:nvPr/>
        </p:nvSpPr>
        <p:spPr>
          <a:xfrm>
            <a:off x="2780600" y="3057350"/>
            <a:ext cx="26943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For .mrc files this should be set to “Binary”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89" name="Google Shape;189;p27"/>
          <p:cNvSpPr txBox="1"/>
          <p:nvPr/>
        </p:nvSpPr>
        <p:spPr>
          <a:xfrm>
            <a:off x="2780600" y="3307650"/>
            <a:ext cx="26943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Select the correct text encoding format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 Profiles - Policies and Tips</a:t>
            </a:r>
            <a:endParaRPr/>
          </a:p>
        </p:txBody>
      </p:sp>
      <p:sp>
        <p:nvSpPr>
          <p:cNvPr id="195" name="Google Shape;195;p2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196" name="Google Shape;196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064850"/>
            <a:ext cx="5889776" cy="389037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97" name="Google Shape;197;p28"/>
          <p:cNvCxnSpPr/>
          <p:nvPr/>
        </p:nvCxnSpPr>
        <p:spPr>
          <a:xfrm rot="10800000">
            <a:off x="2373825" y="1432625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198" name="Google Shape;198;p28"/>
          <p:cNvSpPr txBox="1"/>
          <p:nvPr/>
        </p:nvSpPr>
        <p:spPr>
          <a:xfrm>
            <a:off x="3006525" y="1188975"/>
            <a:ext cx="56688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Only set to “Yes” if you want to use 2 different match methods for serials vs non-serials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199" name="Google Shape;199;p28"/>
          <p:cNvCxnSpPr/>
          <p:nvPr/>
        </p:nvCxnSpPr>
        <p:spPr>
          <a:xfrm rot="10800000">
            <a:off x="3143750" y="1682925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200" name="Google Shape;200;p28"/>
          <p:cNvCxnSpPr/>
          <p:nvPr/>
        </p:nvCxnSpPr>
        <p:spPr>
          <a:xfrm rot="10800000">
            <a:off x="2690175" y="2187475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1" name="Google Shape;201;p28"/>
          <p:cNvSpPr txBox="1"/>
          <p:nvPr/>
        </p:nvSpPr>
        <p:spPr>
          <a:xfrm>
            <a:off x="3322875" y="2018125"/>
            <a:ext cx="56688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Can be set to “Manual” if you want to manually decide what to do each time a match is found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2" name="Google Shape;202;p28"/>
          <p:cNvSpPr txBox="1"/>
          <p:nvPr/>
        </p:nvSpPr>
        <p:spPr>
          <a:xfrm>
            <a:off x="3776450" y="1439275"/>
            <a:ext cx="5055900" cy="646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We generally use this match method since it’s out NZ match point; there may be cases with vendor records where you would want to match on the vendor record number, ISBN, etc, within your IZ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03" name="Google Shape;203;p28"/>
          <p:cNvCxnSpPr/>
          <p:nvPr/>
        </p:nvCxnSpPr>
        <p:spPr>
          <a:xfrm rot="10800000">
            <a:off x="4062575" y="2452850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4" name="Google Shape;204;p28"/>
          <p:cNvSpPr txBox="1"/>
          <p:nvPr/>
        </p:nvSpPr>
        <p:spPr>
          <a:xfrm>
            <a:off x="4695275" y="2283500"/>
            <a:ext cx="4137000" cy="8772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Merge:</a:t>
            </a: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 will merge the existing matched record using the rule specified below</a:t>
            </a:r>
            <a:endParaRPr sz="9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Overlay:</a:t>
            </a: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 do not use for anything in the NZ; completely replaces existing record</a:t>
            </a:r>
            <a:endParaRPr sz="9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Do Not Import: </a:t>
            </a: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if a match is found, the incoming record will not be imported</a:t>
            </a:r>
            <a:endParaRPr sz="9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Import New Record:</a:t>
            </a: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 if a match is found, the match will be ignored and the incoming record will be imported as a new, duplicate record</a:t>
            </a:r>
            <a:endParaRPr sz="9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05" name="Google Shape;205;p28"/>
          <p:cNvCxnSpPr/>
          <p:nvPr/>
        </p:nvCxnSpPr>
        <p:spPr>
          <a:xfrm rot="10800000">
            <a:off x="4157100" y="3147800"/>
            <a:ext cx="621000" cy="21990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6" name="Google Shape;206;p28"/>
          <p:cNvSpPr txBox="1"/>
          <p:nvPr/>
        </p:nvSpPr>
        <p:spPr>
          <a:xfrm>
            <a:off x="4778100" y="3198350"/>
            <a:ext cx="4054200" cy="7389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“</a:t>
            </a:r>
            <a:r>
              <a:rPr i="1"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CONSORTIUM IZ Overlay all fields but local for Integration Profile, Import Profile, Combine and Merge Inventory</a:t>
            </a:r>
            <a:r>
              <a:rPr lang="en" sz="9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” (or CONSORTIUM NZ for NZ records) should be used in almost all cases. If you use a different rule, make sure you know what it does.</a:t>
            </a:r>
            <a:endParaRPr sz="9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cxnSp>
        <p:nvCxnSpPr>
          <p:cNvPr id="207" name="Google Shape;207;p28"/>
          <p:cNvCxnSpPr/>
          <p:nvPr/>
        </p:nvCxnSpPr>
        <p:spPr>
          <a:xfrm rot="10800000">
            <a:off x="2872700" y="4809525"/>
            <a:ext cx="632700" cy="0"/>
          </a:xfrm>
          <a:prstGeom prst="straightConnector1">
            <a:avLst/>
          </a:prstGeom>
          <a:noFill/>
          <a:ln cap="flat" cmpd="sng" w="9525">
            <a:solidFill>
              <a:schemeClr val="accent4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208" name="Google Shape;208;p28"/>
          <p:cNvSpPr txBox="1"/>
          <p:nvPr/>
        </p:nvSpPr>
        <p:spPr>
          <a:xfrm>
            <a:off x="3505400" y="4640175"/>
            <a:ext cx="5326800" cy="338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accent4"/>
                </a:solidFill>
                <a:latin typeface="Proxima Nova"/>
                <a:ea typeface="Proxima Nova"/>
                <a:cs typeface="Proxima Nova"/>
                <a:sym typeface="Proxima Nova"/>
              </a:rPr>
              <a:t>Usually set to “Import”, otherwise incoming records will only be imported if there is a match.</a:t>
            </a:r>
            <a:endParaRPr sz="1000">
              <a:solidFill>
                <a:schemeClr val="accent4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2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Import Profiles - Policies and Tips</a:t>
            </a:r>
            <a:endParaRPr/>
          </a:p>
        </p:txBody>
      </p:sp>
      <p:sp>
        <p:nvSpPr>
          <p:cNvPr id="214" name="Google Shape;214;p29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Check the report when an import job is complete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Handle any “Manual Handling Required” from the import job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When doing this, you have to choose the “edit” rather than “view” option when looking at matches and deciding on the action needed.</a:t>
            </a:r>
            <a:endParaRPr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3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Sandboxes</a:t>
            </a:r>
            <a:endParaRPr/>
          </a:p>
        </p:txBody>
      </p:sp>
      <p:sp>
        <p:nvSpPr>
          <p:cNvPr id="220" name="Google Shape;220;p30"/>
          <p:cNvSpPr txBox="1"/>
          <p:nvPr>
            <p:ph idx="1" type="body"/>
          </p:nvPr>
        </p:nvSpPr>
        <p:spPr>
          <a:xfrm>
            <a:off x="311700" y="1017725"/>
            <a:ext cx="8520600" cy="3840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Complete copy of an institution zone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Allows you to develop, test, and train without making your changes visible to patrons and/or compromising your data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WRLC’s sandbox environment includes: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Network Zone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American University IZ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George Washington IZ</a:t>
            </a:r>
            <a:endParaRPr/>
          </a:p>
          <a:p>
            <a:pPr indent="-317500" lvl="2" marL="1371600" rtl="0" algn="l">
              <a:spcBef>
                <a:spcPts val="0"/>
              </a:spcBef>
              <a:spcAft>
                <a:spcPts val="0"/>
              </a:spcAft>
              <a:buSzPts val="1400"/>
              <a:buChar char="■"/>
            </a:pPr>
            <a:r>
              <a:rPr lang="en"/>
              <a:t>University of the District of Columbia IZ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Request access to the sandbox by filling out this Google Form </a:t>
            </a:r>
            <a:r>
              <a:rPr lang="en" u="sng">
                <a:solidFill>
                  <a:schemeClr val="hlink"/>
                </a:solidFill>
                <a:hlinkClick r:id="rId3"/>
              </a:rPr>
              <a:t>https://docs.google.com/forms/d/e/1FAIpQLSfZxrjwnbnM6x-FRPRW0XFNm1rjEkW-zkraNzQAJGmSPsb-XQ/viewform</a:t>
            </a:r>
            <a:r>
              <a:rPr lang="en"/>
              <a:t> 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Sandboxes are refreshed twice per year (February and August)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Primo VE is a part of the sandbox environment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Analytics is NOT a part of the sandbox environment</a:t>
            </a:r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3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Sandboxes</a:t>
            </a:r>
            <a:endParaRPr/>
          </a:p>
        </p:txBody>
      </p:sp>
      <p:sp>
        <p:nvSpPr>
          <p:cNvPr id="226" name="Google Shape;226;p31"/>
          <p:cNvSpPr txBox="1"/>
          <p:nvPr>
            <p:ph idx="1" type="body"/>
          </p:nvPr>
        </p:nvSpPr>
        <p:spPr>
          <a:xfrm>
            <a:off x="311700" y="882100"/>
            <a:ext cx="8520600" cy="4161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Production environment vs. sandbox environment</a:t>
            </a:r>
            <a:endParaRPr/>
          </a:p>
          <a:p>
            <a:pPr indent="-3302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Char char="○"/>
            </a:pPr>
            <a:r>
              <a:rPr lang="en" sz="1600"/>
              <a:t>The URL is different :</a:t>
            </a:r>
            <a:endParaRPr sz="1600"/>
          </a:p>
          <a:p>
            <a:pPr indent="4572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hlink"/>
                </a:solidFill>
                <a:hlinkClick r:id="rId3"/>
              </a:rPr>
              <a:t>https://wrlc-amu.alma.exlibrisgroup.com/</a:t>
            </a:r>
            <a:endParaRPr sz="1600"/>
          </a:p>
          <a:p>
            <a:pPr indent="4572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hlink"/>
                </a:solidFill>
                <a:hlinkClick r:id="rId4"/>
              </a:rPr>
              <a:t>https://wrlc-amu</a:t>
            </a:r>
            <a:r>
              <a:rPr lang="en" sz="1600" u="sng">
                <a:solidFill>
                  <a:schemeClr val="hlink"/>
                </a:solidFill>
                <a:highlight>
                  <a:srgbClr val="FFFF00"/>
                </a:highlight>
                <a:hlinkClick r:id="rId5"/>
              </a:rPr>
              <a:t>-psb</a:t>
            </a:r>
            <a:r>
              <a:rPr lang="en" sz="1600" u="sng">
                <a:solidFill>
                  <a:schemeClr val="hlink"/>
                </a:solidFill>
                <a:hlinkClick r:id="rId6"/>
              </a:rPr>
              <a:t>.alma.exlibrisgroup.com/</a:t>
            </a:r>
            <a:endParaRPr sz="1600"/>
          </a:p>
          <a:p>
            <a:pPr indent="457200" lvl="0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u="sng">
                <a:solidFill>
                  <a:schemeClr val="hlink"/>
                </a:solidFill>
                <a:hlinkClick r:id="rId7"/>
              </a:rPr>
              <a:t>https://wrlc-amu</a:t>
            </a:r>
            <a:r>
              <a:rPr lang="en" sz="1600" u="sng">
                <a:solidFill>
                  <a:schemeClr val="hlink"/>
                </a:solidFill>
                <a:highlight>
                  <a:srgbClr val="FFFF00"/>
                </a:highlight>
                <a:hlinkClick r:id="rId8"/>
              </a:rPr>
              <a:t>-psb</a:t>
            </a:r>
            <a:r>
              <a:rPr lang="en" sz="1600" u="sng">
                <a:solidFill>
                  <a:schemeClr val="hlink"/>
                </a:solidFill>
                <a:hlinkClick r:id="rId9"/>
              </a:rPr>
              <a:t>.primo.exlibrisgroup.com/</a:t>
            </a:r>
            <a:endParaRPr sz="1600"/>
          </a:p>
          <a:p>
            <a:pPr indent="-330200" lvl="0" marL="9144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en" sz="1600"/>
              <a:t>Color scheme is different</a:t>
            </a:r>
            <a:endParaRPr sz="1600"/>
          </a:p>
        </p:txBody>
      </p:sp>
      <p:pic>
        <p:nvPicPr>
          <p:cNvPr id="227" name="Google Shape;227;p31"/>
          <p:cNvPicPr preferRelativeResize="0"/>
          <p:nvPr/>
        </p:nvPicPr>
        <p:blipFill rotWithShape="1">
          <a:blip r:embed="rId10">
            <a:alphaModFix/>
          </a:blip>
          <a:srcRect b="0" l="0" r="55579" t="0"/>
          <a:stretch/>
        </p:blipFill>
        <p:spPr>
          <a:xfrm>
            <a:off x="4572000" y="2499075"/>
            <a:ext cx="3055825" cy="24340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31"/>
          <p:cNvPicPr preferRelativeResize="0"/>
          <p:nvPr/>
        </p:nvPicPr>
        <p:blipFill rotWithShape="1">
          <a:blip r:embed="rId11">
            <a:alphaModFix/>
          </a:blip>
          <a:srcRect b="0" l="0" r="54619" t="0"/>
          <a:stretch/>
        </p:blipFill>
        <p:spPr>
          <a:xfrm>
            <a:off x="1192675" y="2535413"/>
            <a:ext cx="3055823" cy="236135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Metadata 101 Sessions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Session 1 | What you need to know : WRLC Overview</a:t>
            </a:r>
            <a:endParaRPr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Tuesday, October 18, </a:t>
            </a:r>
            <a:r>
              <a:rPr i="1" lang="en">
                <a:solidFill>
                  <a:srgbClr val="666666"/>
                </a:solidFill>
              </a:rPr>
              <a:t>2pm - 3pm</a:t>
            </a:r>
            <a:endParaRPr i="1"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Jackie Saavedra, Consortial Network Zone Manager, WRLC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Session 2 | Alma Introduction</a:t>
            </a:r>
            <a:endParaRPr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Tuesday, October 25, </a:t>
            </a:r>
            <a:r>
              <a:rPr i="1" lang="en">
                <a:solidFill>
                  <a:srgbClr val="666666"/>
                </a:solidFill>
              </a:rPr>
              <a:t>2pm - 3pm</a:t>
            </a:r>
            <a:endParaRPr i="1"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Jen Froetschel, Metadata Services Librarian, George Washington University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Session 3 | Using the Metadata Editor</a:t>
            </a:r>
            <a:endParaRPr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Tuesday, November 1, </a:t>
            </a:r>
            <a:r>
              <a:rPr i="1" lang="en">
                <a:solidFill>
                  <a:srgbClr val="666666"/>
                </a:solidFill>
              </a:rPr>
              <a:t>2pm - 3pm</a:t>
            </a:r>
            <a:endParaRPr i="1"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Robert Bratton, Cataloging Librarian, George Washington University Law School</a:t>
            </a:r>
            <a:endParaRPr>
              <a:solidFill>
                <a:srgbClr val="666666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800"/>
              <a:buChar char="●"/>
            </a:pPr>
            <a:r>
              <a:rPr lang="en">
                <a:solidFill>
                  <a:srgbClr val="666666"/>
                </a:solidFill>
              </a:rPr>
              <a:t>Session 4 | Advanced Alma Topics</a:t>
            </a:r>
            <a:endParaRPr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Tuesday, November 8, </a:t>
            </a:r>
            <a:r>
              <a:rPr i="1" lang="en">
                <a:solidFill>
                  <a:srgbClr val="666666"/>
                </a:solidFill>
              </a:rPr>
              <a:t>2pm - 3pm</a:t>
            </a:r>
            <a:endParaRPr i="1">
              <a:solidFill>
                <a:srgbClr val="666666"/>
              </a:solidFill>
            </a:endParaRPr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Clr>
                <a:srgbClr val="666666"/>
              </a:buClr>
              <a:buSzPts val="1400"/>
              <a:buChar char="○"/>
            </a:pPr>
            <a:r>
              <a:rPr lang="en">
                <a:solidFill>
                  <a:srgbClr val="666666"/>
                </a:solidFill>
              </a:rPr>
              <a:t>Matthew Bright, Director of Resource Description, George Washington University</a:t>
            </a:r>
            <a:endParaRPr>
              <a:solidFill>
                <a:srgbClr val="666666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p32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Support</a:t>
            </a:r>
            <a:endParaRPr/>
          </a:p>
        </p:txBody>
      </p:sp>
      <p:sp>
        <p:nvSpPr>
          <p:cNvPr id="234" name="Google Shape;234;p32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Post on the </a:t>
            </a:r>
            <a:r>
              <a:rPr lang="en" u="sng">
                <a:solidFill>
                  <a:schemeClr val="hlink"/>
                </a:solidFill>
                <a:hlinkClick r:id="rId3"/>
              </a:rPr>
              <a:t>Metadata Basecamp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Contact any of us for questions and support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Jackie Saavedra (</a:t>
            </a:r>
            <a:r>
              <a:rPr lang="en" u="sng">
                <a:solidFill>
                  <a:schemeClr val="hlink"/>
                </a:solidFill>
                <a:hlinkClick r:id="rId4"/>
              </a:rPr>
              <a:t>saavedra@wrlc.org</a:t>
            </a:r>
            <a:r>
              <a:rPr lang="en"/>
              <a:t>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NZ policies &amp; procedures; Indication rules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Jen Froetschel (</a:t>
            </a:r>
            <a:r>
              <a:rPr lang="en" u="sng">
                <a:solidFill>
                  <a:schemeClr val="hlink"/>
                </a:solidFill>
                <a:hlinkClick r:id="rId5"/>
              </a:rPr>
              <a:t>jfroetschel@gwu.edu</a:t>
            </a:r>
            <a:r>
              <a:rPr lang="en"/>
              <a:t>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Alma basics; Sets; Jobs; Import profiles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Robert Bratton (</a:t>
            </a:r>
            <a:r>
              <a:rPr lang="en" u="sng">
                <a:solidFill>
                  <a:schemeClr val="hlink"/>
                </a:solidFill>
                <a:hlinkClick r:id="rId6"/>
              </a:rPr>
              <a:t>rbratton@law.gwu.edu</a:t>
            </a:r>
            <a:r>
              <a:rPr lang="en"/>
              <a:t>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Metadata editor; Normalization rules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Matthew Bright (</a:t>
            </a:r>
            <a:r>
              <a:rPr lang="en" u="sng">
                <a:solidFill>
                  <a:schemeClr val="hlink"/>
                </a:solidFill>
                <a:hlinkClick r:id="rId7"/>
              </a:rPr>
              <a:t>bright@gwu.edu</a:t>
            </a:r>
            <a:r>
              <a:rPr lang="en"/>
              <a:t>)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Sets; Jobs; Indication rules; Import profiles</a:t>
            </a:r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Session Overview</a:t>
            </a:r>
            <a:endParaRPr/>
          </a:p>
        </p:txBody>
      </p:sp>
      <p:sp>
        <p:nvSpPr>
          <p:cNvPr id="70" name="Google Shape;70;p15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Sets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Jobs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Indication rules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Import profiles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Sandboxes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Where to go for assistance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Sets</a:t>
            </a:r>
            <a:endParaRPr/>
          </a:p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en"/>
              <a:t>Sets of a particular record type (all titles, physical titles, electronic portfolios, etc) for use with jobs, metadata editor, or other Alma </a:t>
            </a:r>
            <a:r>
              <a:rPr lang="en"/>
              <a:t>functions</a:t>
            </a:r>
            <a:r>
              <a:rPr lang="en"/>
              <a:t>.</a:t>
            </a:r>
            <a:endParaRPr/>
          </a:p>
        </p:txBody>
      </p:sp>
      <p:graphicFrame>
        <p:nvGraphicFramePr>
          <p:cNvPr id="77" name="Google Shape;77;p16"/>
          <p:cNvGraphicFramePr/>
          <p:nvPr/>
        </p:nvGraphicFramePr>
        <p:xfrm>
          <a:off x="952500" y="2383025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{D781C81B-91B3-416B-9E63-0201A2CC350D}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Itemized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Logical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Specific records added by user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Static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Can create from text file or Analytics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Essentially a saved search</a:t>
                      </a:r>
                      <a:endParaRPr/>
                    </a:p>
                    <a:p>
                      <a:pPr indent="-31750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SzPts val="1400"/>
                        <a:buChar char="●"/>
                      </a:pPr>
                      <a:r>
                        <a:rPr lang="en"/>
                        <a:t>Automatically update</a:t>
                      </a:r>
                      <a:endParaRPr/>
                    </a:p>
                    <a:p>
                      <a:pPr indent="0" lvl="0" marL="45720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t/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Sets - Alma Record Types</a:t>
            </a:r>
            <a:endParaRPr/>
          </a:p>
        </p:txBody>
      </p:sp>
      <p:sp>
        <p:nvSpPr>
          <p:cNvPr id="83" name="Google Shape;83;p17"/>
          <p:cNvSpPr txBox="1"/>
          <p:nvPr>
            <p:ph idx="1" type="body"/>
          </p:nvPr>
        </p:nvSpPr>
        <p:spPr>
          <a:xfrm>
            <a:off x="311700" y="14572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Bibliographic records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         Holding records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              Item records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Electronic Collection records</a:t>
            </a:r>
            <a:endParaRPr/>
          </a:p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None/>
            </a:pPr>
            <a:r>
              <a:rPr lang="en"/>
              <a:t>Electronic Portfolio records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600"/>
          </a:p>
          <a:p>
            <a:pPr indent="0" lvl="0" marL="0" rtl="0" algn="ctr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pic>
        <p:nvPicPr>
          <p:cNvPr id="84" name="Google Shape;84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542625"/>
            <a:ext cx="1813300" cy="2023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85" name="Google Shape;85;p17"/>
          <p:cNvPicPr preferRelativeResize="0"/>
          <p:nvPr/>
        </p:nvPicPr>
        <p:blipFill rotWithShape="1">
          <a:blip r:embed="rId4">
            <a:alphaModFix/>
          </a:blip>
          <a:srcRect b="0" l="0" r="44320" t="0"/>
          <a:stretch/>
        </p:blipFill>
        <p:spPr>
          <a:xfrm>
            <a:off x="6500250" y="1542625"/>
            <a:ext cx="2332050" cy="3371000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6" name="Google Shape;86;p17"/>
          <p:cNvCxnSpPr/>
          <p:nvPr/>
        </p:nvCxnSpPr>
        <p:spPr>
          <a:xfrm flipH="1" rot="10800000">
            <a:off x="1378125" y="1690700"/>
            <a:ext cx="2055900" cy="2673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" name="Google Shape;87;p17"/>
          <p:cNvCxnSpPr/>
          <p:nvPr/>
        </p:nvCxnSpPr>
        <p:spPr>
          <a:xfrm flipH="1" rot="10800000">
            <a:off x="1385650" y="1698125"/>
            <a:ext cx="2048400" cy="4743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8" name="Google Shape;88;p17"/>
          <p:cNvCxnSpPr>
            <a:stCxn id="89" idx="3"/>
          </p:cNvCxnSpPr>
          <p:nvPr/>
        </p:nvCxnSpPr>
        <p:spPr>
          <a:xfrm flipH="1" rot="10800000">
            <a:off x="1385650" y="2172325"/>
            <a:ext cx="2334600" cy="180900"/>
          </a:xfrm>
          <a:prstGeom prst="straightConnector1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0" name="Google Shape;90;p17"/>
          <p:cNvCxnSpPr>
            <a:stCxn id="91" idx="3"/>
          </p:cNvCxnSpPr>
          <p:nvPr/>
        </p:nvCxnSpPr>
        <p:spPr>
          <a:xfrm>
            <a:off x="1385650" y="2567063"/>
            <a:ext cx="2824200" cy="64800"/>
          </a:xfrm>
          <a:prstGeom prst="straightConnector1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2" name="Google Shape;92;p17"/>
          <p:cNvCxnSpPr>
            <a:stCxn id="93" idx="3"/>
          </p:cNvCxnSpPr>
          <p:nvPr/>
        </p:nvCxnSpPr>
        <p:spPr>
          <a:xfrm flipH="1" rot="10800000">
            <a:off x="1385650" y="1705400"/>
            <a:ext cx="2040900" cy="10755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4" name="Google Shape;94;p17"/>
          <p:cNvCxnSpPr>
            <a:stCxn id="95" idx="3"/>
          </p:cNvCxnSpPr>
          <p:nvPr/>
        </p:nvCxnSpPr>
        <p:spPr>
          <a:xfrm>
            <a:off x="1381200" y="3043483"/>
            <a:ext cx="1759200" cy="529800"/>
          </a:xfrm>
          <a:prstGeom prst="straightConnector1">
            <a:avLst/>
          </a:prstGeom>
          <a:noFill/>
          <a:ln cap="flat" cmpd="sng" w="19050">
            <a:solidFill>
              <a:srgbClr val="38761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6" name="Google Shape;96;p17"/>
          <p:cNvCxnSpPr/>
          <p:nvPr/>
        </p:nvCxnSpPr>
        <p:spPr>
          <a:xfrm flipH="1" rot="10800000">
            <a:off x="1393200" y="3098850"/>
            <a:ext cx="1701900" cy="331200"/>
          </a:xfrm>
          <a:prstGeom prst="straightConnector1">
            <a:avLst/>
          </a:prstGeom>
          <a:noFill/>
          <a:ln cap="flat" cmpd="sng" w="19050">
            <a:solidFill>
              <a:srgbClr val="A64D7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7" name="Google Shape;97;p17"/>
          <p:cNvCxnSpPr/>
          <p:nvPr/>
        </p:nvCxnSpPr>
        <p:spPr>
          <a:xfrm rot="10800000">
            <a:off x="5745850" y="1728175"/>
            <a:ext cx="1664400" cy="3087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98" name="Google Shape;98;p17"/>
          <p:cNvCxnSpPr>
            <a:stCxn id="99" idx="1"/>
            <a:endCxn id="100" idx="3"/>
          </p:cNvCxnSpPr>
          <p:nvPr/>
        </p:nvCxnSpPr>
        <p:spPr>
          <a:xfrm rot="10800000">
            <a:off x="6002050" y="3107975"/>
            <a:ext cx="1408200" cy="126300"/>
          </a:xfrm>
          <a:prstGeom prst="straightConnector1">
            <a:avLst/>
          </a:prstGeom>
          <a:noFill/>
          <a:ln cap="flat" cmpd="sng" w="19050">
            <a:solidFill>
              <a:srgbClr val="A64D7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1" name="Google Shape;101;p17"/>
          <p:cNvCxnSpPr/>
          <p:nvPr/>
        </p:nvCxnSpPr>
        <p:spPr>
          <a:xfrm flipH="1">
            <a:off x="6002075" y="3475250"/>
            <a:ext cx="1415700" cy="113100"/>
          </a:xfrm>
          <a:prstGeom prst="straightConnector1">
            <a:avLst/>
          </a:prstGeom>
          <a:noFill/>
          <a:ln cap="flat" cmpd="sng" w="19050">
            <a:solidFill>
              <a:srgbClr val="38761D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2" name="Google Shape;102;p17"/>
          <p:cNvCxnSpPr/>
          <p:nvPr/>
        </p:nvCxnSpPr>
        <p:spPr>
          <a:xfrm rot="10800000">
            <a:off x="5730875" y="1713175"/>
            <a:ext cx="1686900" cy="12801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3" name="Google Shape;103;p17"/>
          <p:cNvCxnSpPr>
            <a:stCxn id="104" idx="1"/>
          </p:cNvCxnSpPr>
          <p:nvPr/>
        </p:nvCxnSpPr>
        <p:spPr>
          <a:xfrm rot="10800000">
            <a:off x="5753350" y="1728000"/>
            <a:ext cx="1656900" cy="19770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5" name="Google Shape;105;p17"/>
          <p:cNvCxnSpPr/>
          <p:nvPr/>
        </p:nvCxnSpPr>
        <p:spPr>
          <a:xfrm rot="10800000">
            <a:off x="5723350" y="2661875"/>
            <a:ext cx="1686900" cy="1528800"/>
          </a:xfrm>
          <a:prstGeom prst="straightConnector1">
            <a:avLst/>
          </a:prstGeom>
          <a:noFill/>
          <a:ln cap="flat" cmpd="sng" w="19050">
            <a:solidFill>
              <a:srgbClr val="1155CC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06" name="Google Shape;106;p17"/>
          <p:cNvCxnSpPr>
            <a:stCxn id="107" idx="1"/>
          </p:cNvCxnSpPr>
          <p:nvPr/>
        </p:nvCxnSpPr>
        <p:spPr>
          <a:xfrm rot="10800000">
            <a:off x="5738375" y="1720575"/>
            <a:ext cx="1679400" cy="2698200"/>
          </a:xfrm>
          <a:prstGeom prst="straightConnector1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08" name="Google Shape;108;p17"/>
          <p:cNvSpPr/>
          <p:nvPr/>
        </p:nvSpPr>
        <p:spPr>
          <a:xfrm>
            <a:off x="3426550" y="1557075"/>
            <a:ext cx="2296800" cy="3087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" name="Google Shape;93;p17"/>
          <p:cNvSpPr/>
          <p:nvPr/>
        </p:nvSpPr>
        <p:spPr>
          <a:xfrm>
            <a:off x="655150" y="2696000"/>
            <a:ext cx="730500" cy="1698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17"/>
          <p:cNvSpPr/>
          <p:nvPr/>
        </p:nvSpPr>
        <p:spPr>
          <a:xfrm>
            <a:off x="7410250" y="1945750"/>
            <a:ext cx="730500" cy="1698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17"/>
          <p:cNvSpPr/>
          <p:nvPr/>
        </p:nvSpPr>
        <p:spPr>
          <a:xfrm>
            <a:off x="7410250" y="2906325"/>
            <a:ext cx="730500" cy="1698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7"/>
          <p:cNvSpPr/>
          <p:nvPr/>
        </p:nvSpPr>
        <p:spPr>
          <a:xfrm>
            <a:off x="7410250" y="3620100"/>
            <a:ext cx="813300" cy="1698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17"/>
          <p:cNvSpPr/>
          <p:nvPr/>
        </p:nvSpPr>
        <p:spPr>
          <a:xfrm>
            <a:off x="7417775" y="4333875"/>
            <a:ext cx="764400" cy="1698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17"/>
          <p:cNvSpPr/>
          <p:nvPr/>
        </p:nvSpPr>
        <p:spPr>
          <a:xfrm>
            <a:off x="655150" y="2268325"/>
            <a:ext cx="730500" cy="1698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7"/>
          <p:cNvSpPr/>
          <p:nvPr/>
        </p:nvSpPr>
        <p:spPr>
          <a:xfrm>
            <a:off x="655150" y="2482163"/>
            <a:ext cx="730500" cy="169800"/>
          </a:xfrm>
          <a:prstGeom prst="rect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1" name="Google Shape;111;p17"/>
          <p:cNvSpPr/>
          <p:nvPr/>
        </p:nvSpPr>
        <p:spPr>
          <a:xfrm>
            <a:off x="7410250" y="4103063"/>
            <a:ext cx="730500" cy="169800"/>
          </a:xfrm>
          <a:prstGeom prst="rect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p17"/>
          <p:cNvSpPr/>
          <p:nvPr/>
        </p:nvSpPr>
        <p:spPr>
          <a:xfrm>
            <a:off x="7410250" y="3149375"/>
            <a:ext cx="1069500" cy="169800"/>
          </a:xfrm>
          <a:prstGeom prst="rect">
            <a:avLst/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17"/>
          <p:cNvSpPr/>
          <p:nvPr/>
        </p:nvSpPr>
        <p:spPr>
          <a:xfrm>
            <a:off x="7410250" y="3384738"/>
            <a:ext cx="1069500" cy="169800"/>
          </a:xfrm>
          <a:prstGeom prst="rect">
            <a:avLst/>
          </a:prstGeom>
          <a:noFill/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17"/>
          <p:cNvSpPr/>
          <p:nvPr/>
        </p:nvSpPr>
        <p:spPr>
          <a:xfrm>
            <a:off x="650700" y="2909833"/>
            <a:ext cx="730500" cy="267300"/>
          </a:xfrm>
          <a:prstGeom prst="rect">
            <a:avLst/>
          </a:prstGeom>
          <a:noFill/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17"/>
          <p:cNvSpPr/>
          <p:nvPr/>
        </p:nvSpPr>
        <p:spPr>
          <a:xfrm>
            <a:off x="650700" y="3221150"/>
            <a:ext cx="730500" cy="308700"/>
          </a:xfrm>
          <a:prstGeom prst="rect">
            <a:avLst/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4" name="Google Shape;114;p17"/>
          <p:cNvSpPr/>
          <p:nvPr/>
        </p:nvSpPr>
        <p:spPr>
          <a:xfrm>
            <a:off x="655150" y="1829900"/>
            <a:ext cx="730500" cy="401400"/>
          </a:xfrm>
          <a:prstGeom prst="rect">
            <a:avLst/>
          </a:prstGeom>
          <a:noFill/>
          <a:ln cap="flat" cmpd="sng" w="19050">
            <a:solidFill>
              <a:schemeClr val="accent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17"/>
          <p:cNvSpPr/>
          <p:nvPr/>
        </p:nvSpPr>
        <p:spPr>
          <a:xfrm>
            <a:off x="3720250" y="2036875"/>
            <a:ext cx="2003100" cy="308700"/>
          </a:xfrm>
          <a:prstGeom prst="rect">
            <a:avLst/>
          </a:prstGeom>
          <a:noFill/>
          <a:ln cap="flat" cmpd="sng" w="19050">
            <a:solidFill>
              <a:schemeClr val="accent6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p17"/>
          <p:cNvSpPr/>
          <p:nvPr/>
        </p:nvSpPr>
        <p:spPr>
          <a:xfrm>
            <a:off x="4213500" y="2516675"/>
            <a:ext cx="1509900" cy="267300"/>
          </a:xfrm>
          <a:prstGeom prst="rect">
            <a:avLst/>
          </a:prstGeom>
          <a:noFill/>
          <a:ln cap="flat" cmpd="sng" w="19050">
            <a:solidFill>
              <a:srgbClr val="00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7"/>
          <p:cNvSpPr/>
          <p:nvPr/>
        </p:nvSpPr>
        <p:spPr>
          <a:xfrm>
            <a:off x="3140400" y="3434875"/>
            <a:ext cx="2861700" cy="267300"/>
          </a:xfrm>
          <a:prstGeom prst="rect">
            <a:avLst/>
          </a:prstGeom>
          <a:noFill/>
          <a:ln cap="flat" cmpd="sng" w="19050">
            <a:solidFill>
              <a:srgbClr val="38761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17"/>
          <p:cNvSpPr/>
          <p:nvPr/>
        </p:nvSpPr>
        <p:spPr>
          <a:xfrm>
            <a:off x="3107100" y="2953550"/>
            <a:ext cx="2895000" cy="308700"/>
          </a:xfrm>
          <a:prstGeom prst="rect">
            <a:avLst/>
          </a:prstGeom>
          <a:noFill/>
          <a:ln cap="flat" cmpd="sng" w="19050">
            <a:solidFill>
              <a:srgbClr val="A64D7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18" name="Google Shape;118;p1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41950" y="3805575"/>
            <a:ext cx="1936469" cy="12264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Sets - Settings</a:t>
            </a:r>
            <a:endParaRPr/>
          </a:p>
        </p:txBody>
      </p:sp>
      <p:sp>
        <p:nvSpPr>
          <p:cNvPr id="124" name="Google Shape;124;p18"/>
          <p:cNvSpPr txBox="1"/>
          <p:nvPr>
            <p:ph idx="1" type="body"/>
          </p:nvPr>
        </p:nvSpPr>
        <p:spPr>
          <a:xfrm>
            <a:off x="6642125" y="941525"/>
            <a:ext cx="2357100" cy="3551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7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Private</a:t>
            </a:r>
            <a:endParaRPr b="1"/>
          </a:p>
          <a:p>
            <a:pPr indent="-308610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No = public (shared) set visible to other users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Yes = only visible to you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Status</a:t>
            </a:r>
            <a:endParaRPr b="1"/>
          </a:p>
          <a:p>
            <a:pPr indent="-308610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Must be “Active” in order to use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/>
              <a:t>Content Origin</a:t>
            </a:r>
            <a:endParaRPr b="1"/>
          </a:p>
          <a:p>
            <a:pPr indent="-308610" lvl="0" marL="457200" rtl="0" algn="l">
              <a:spcBef>
                <a:spcPts val="120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Institution only = Alma IZ</a:t>
            </a:r>
            <a:endParaRPr/>
          </a:p>
          <a:p>
            <a:pPr indent="-308610" lvl="0" marL="457200" rtl="0" algn="l">
              <a:spcBef>
                <a:spcPts val="0"/>
              </a:spcBef>
              <a:spcAft>
                <a:spcPts val="0"/>
              </a:spcAft>
              <a:buSzPct val="100000"/>
              <a:buChar char="●"/>
            </a:pPr>
            <a:r>
              <a:rPr lang="en"/>
              <a:t>Discovery = PrimoVE</a:t>
            </a:r>
            <a:endParaRPr/>
          </a:p>
        </p:txBody>
      </p:sp>
      <p:pic>
        <p:nvPicPr>
          <p:cNvPr id="125" name="Google Shape;125;p18"/>
          <p:cNvPicPr preferRelativeResize="0"/>
          <p:nvPr/>
        </p:nvPicPr>
        <p:blipFill rotWithShape="1">
          <a:blip r:embed="rId3">
            <a:alphaModFix/>
          </a:blip>
          <a:srcRect b="0" l="0" r="21507" t="0"/>
          <a:stretch/>
        </p:blipFill>
        <p:spPr>
          <a:xfrm>
            <a:off x="311700" y="1017725"/>
            <a:ext cx="6299976" cy="3026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19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Sets - File Settings</a:t>
            </a:r>
            <a:endParaRPr/>
          </a:p>
        </p:txBody>
      </p:sp>
      <p:sp>
        <p:nvSpPr>
          <p:cNvPr id="131" name="Google Shape;131;p19"/>
          <p:cNvSpPr txBox="1"/>
          <p:nvPr>
            <p:ph idx="1" type="body"/>
          </p:nvPr>
        </p:nvSpPr>
        <p:spPr>
          <a:xfrm>
            <a:off x="311700" y="1000075"/>
            <a:ext cx="8520600" cy="1228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File can be a text file (.txt or .cvs) or Excel file. For a text file, the first line must be one of the allowed headers; for an excel file, one of the allowed headers must exist at the top of one of the columns in the spreadsheet.</a:t>
            </a:r>
            <a:endParaRPr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rPr lang="en"/>
              <a:t>When using MMS ID, it must be the IZ MMS ID, not the NZ ID.</a:t>
            </a:r>
            <a:endParaRPr/>
          </a:p>
        </p:txBody>
      </p:sp>
      <p:graphicFrame>
        <p:nvGraphicFramePr>
          <p:cNvPr id="132" name="Google Shape;132;p19"/>
          <p:cNvGraphicFramePr/>
          <p:nvPr/>
        </p:nvGraphicFramePr>
        <p:xfrm>
          <a:off x="952500" y="2228850"/>
          <a:ext cx="3000000" cy="3000000"/>
        </p:xfrm>
        <a:graphic>
          <a:graphicData uri="http://schemas.openxmlformats.org/drawingml/2006/table">
            <a:tbl>
              <a:tblPr>
                <a:noFill/>
                <a:tableStyleId>{D781C81B-91B3-416B-9E63-0201A2CC350D}</a:tableStyleId>
              </a:tblPr>
              <a:tblGrid>
                <a:gridCol w="3619500"/>
                <a:gridCol w="3619500"/>
              </a:tblGrid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Content type</a:t>
                      </a:r>
                      <a:endParaRPr b="1"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Possible headers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All titles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MMS ID</a:t>
                      </a:r>
                      <a:r>
                        <a:rPr lang="en"/>
                        <a:t>, ISSN, ISSN_A, ISBN, ISBN_A, OCLC number, 035 field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Electronic collections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PID (Electronic Collection ID)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Electronic portfolios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Portfolio ID</a:t>
                      </a:r>
                      <a:r>
                        <a:rPr lang="en"/>
                        <a:t>, PID (Portfolio ID)</a:t>
                      </a:r>
                      <a:endParaRPr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Physical items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b="1" lang="en"/>
                        <a:t>Item ID</a:t>
                      </a:r>
                      <a:r>
                        <a:rPr lang="en"/>
                        <a:t> (or PID or Item PID), </a:t>
                      </a:r>
                      <a:r>
                        <a:rPr b="1" lang="en"/>
                        <a:t>Barcode</a:t>
                      </a:r>
                      <a:endParaRPr b="1"/>
                    </a:p>
                  </a:txBody>
                  <a:tcPr marT="91425" marB="91425" marR="91425" marL="91425"/>
                </a:tc>
              </a:tr>
              <a:tr h="381000"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Physical titles</a:t>
                      </a:r>
                      <a:endParaRPr/>
                    </a:p>
                  </a:txBody>
                  <a:tcPr marT="91425" marB="91425" marR="91425" marL="91425"/>
                </a:tc>
                <a:tc>
                  <a:txBody>
                    <a:bodyPr/>
                    <a:lstStyle/>
                    <a:p>
                      <a:pPr indent="0" lvl="0" marL="0" rtl="0" algn="l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"/>
                        <a:t>PID, ISSN, ISBN, OCLC number, 035 field</a:t>
                      </a:r>
                      <a:endParaRPr/>
                    </a:p>
                  </a:txBody>
                  <a:tcPr marT="91425" marB="91425" marR="91425" marL="91425"/>
                </a:tc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20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Sets - Let’s create a set!</a:t>
            </a:r>
            <a:endParaRPr/>
          </a:p>
        </p:txBody>
      </p:sp>
      <p:sp>
        <p:nvSpPr>
          <p:cNvPr id="138" name="Google Shape;138;p20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2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Alma Jobs</a:t>
            </a:r>
            <a:endParaRPr/>
          </a:p>
        </p:txBody>
      </p:sp>
      <p:sp>
        <p:nvSpPr>
          <p:cNvPr id="144" name="Google Shape;144;p2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Change data for a set of records</a:t>
            </a:r>
            <a:endParaRPr/>
          </a:p>
          <a:p>
            <a:pPr indent="-342900" lvl="0" marL="457200" rtl="0" algn="l">
              <a:spcBef>
                <a:spcPts val="120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Some jobs are built in with Alma, some are created from normalization processes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●"/>
            </a:pPr>
            <a:r>
              <a:rPr lang="en"/>
              <a:t>Some jobs I regularly use: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Export Bibliographic Records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Change Holdings Information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Change Physical items information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Withdraw Physical items</a:t>
            </a:r>
            <a:endParaRPr/>
          </a:p>
          <a:p>
            <a:pPr indent="-317500" lvl="1" marL="914400" rtl="0" algn="l">
              <a:spcBef>
                <a:spcPts val="0"/>
              </a:spcBef>
              <a:spcAft>
                <a:spcPts val="0"/>
              </a:spcAft>
              <a:buSzPts val="1400"/>
              <a:buChar char="○"/>
            </a:pPr>
            <a:r>
              <a:rPr lang="en"/>
              <a:t>Change electronic portfolio information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Gameday">
  <a:themeElements>
    <a:clrScheme name="Gameday">
      <a:dk1>
        <a:srgbClr val="4285F4"/>
      </a:dk1>
      <a:lt1>
        <a:srgbClr val="FFFFFF"/>
      </a:lt1>
      <a:dk2>
        <a:srgbClr val="666666"/>
      </a:dk2>
      <a:lt2>
        <a:srgbClr val="D9D9D9"/>
      </a:lt2>
      <a:accent1>
        <a:srgbClr val="455A64"/>
      </a:accent1>
      <a:accent2>
        <a:srgbClr val="607D8B"/>
      </a:accent2>
      <a:accent3>
        <a:srgbClr val="FF5722"/>
      </a:accent3>
      <a:accent4>
        <a:srgbClr val="D84315"/>
      </a:accent4>
      <a:accent5>
        <a:srgbClr val="1C3AA9"/>
      </a:accent5>
      <a:accent6>
        <a:srgbClr val="FFAB40"/>
      </a:accent6>
      <a:hlink>
        <a:srgbClr val="1C3AA9"/>
      </a:hlink>
      <a:folHlink>
        <a:srgbClr val="1C3AA9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